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311" r:id="rId3"/>
    <p:sldId id="312" r:id="rId4"/>
    <p:sldId id="313" r:id="rId5"/>
    <p:sldId id="314" r:id="rId6"/>
    <p:sldId id="315" r:id="rId7"/>
    <p:sldId id="316" r:id="rId8"/>
    <p:sldId id="317" r:id="rId9"/>
    <p:sldId id="306" r:id="rId10"/>
    <p:sldId id="308" r:id="rId11"/>
    <p:sldId id="289" r:id="rId12"/>
    <p:sldId id="307" r:id="rId13"/>
    <p:sldId id="275" r:id="rId14"/>
    <p:sldId id="276" r:id="rId15"/>
    <p:sldId id="277" r:id="rId16"/>
    <p:sldId id="278" r:id="rId17"/>
    <p:sldId id="279" r:id="rId18"/>
    <p:sldId id="280" r:id="rId19"/>
    <p:sldId id="282" r:id="rId20"/>
    <p:sldId id="283" r:id="rId21"/>
    <p:sldId id="284" r:id="rId22"/>
    <p:sldId id="291" r:id="rId23"/>
    <p:sldId id="286" r:id="rId24"/>
    <p:sldId id="287" r:id="rId25"/>
    <p:sldId id="288" r:id="rId26"/>
    <p:sldId id="290" r:id="rId27"/>
    <p:sldId id="292" r:id="rId28"/>
    <p:sldId id="294" r:id="rId29"/>
    <p:sldId id="293" r:id="rId30"/>
    <p:sldId id="295" r:id="rId31"/>
    <p:sldId id="296" r:id="rId32"/>
    <p:sldId id="298" r:id="rId33"/>
    <p:sldId id="299" r:id="rId34"/>
    <p:sldId id="300" r:id="rId35"/>
    <p:sldId id="301" r:id="rId36"/>
    <p:sldId id="302" r:id="rId37"/>
    <p:sldId id="303" r:id="rId38"/>
    <p:sldId id="304" r:id="rId39"/>
  </p:sldIdLst>
  <p:sldSz cx="9144000" cy="6858000" type="screen4x3"/>
  <p:notesSz cx="6669088" cy="9926638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5550"/>
    <a:srgbClr val="528CB1"/>
    <a:srgbClr val="FFFFFF"/>
    <a:srgbClr val="FF6600"/>
    <a:srgbClr val="934F82"/>
    <a:srgbClr val="CC0000"/>
    <a:srgbClr val="64554F"/>
    <a:srgbClr val="D8C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787"/>
    <p:restoredTop sz="90929"/>
  </p:normalViewPr>
  <p:slideViewPr>
    <p:cSldViewPr>
      <p:cViewPr varScale="1">
        <p:scale>
          <a:sx n="109" d="100"/>
          <a:sy n="109" d="100"/>
        </p:scale>
        <p:origin x="42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238" y="-54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7.xml"/><Relationship Id="rId2" Type="http://schemas.openxmlformats.org/officeDocument/2006/relationships/slide" Target="slides/slide6.xml"/><Relationship Id="rId1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423" y="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423" y="942975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A8CB3A9-1767-4349-8C7F-97027132BFB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22920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65" cy="496888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6866" y="0"/>
            <a:ext cx="2890665" cy="496888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818454C-8AE5-43EA-8656-4D3EB71EF35B}" type="datetimeFigureOut">
              <a:rPr lang="fr-FR"/>
              <a:pPr>
                <a:defRPr/>
              </a:pPr>
              <a:t>24/06/2014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01725" y="1241425"/>
            <a:ext cx="4465638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598" y="4776789"/>
            <a:ext cx="5335893" cy="3908425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90665" cy="496888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6866" y="9429750"/>
            <a:ext cx="2890665" cy="496888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D612882-4E05-4905-A33F-F48A9EF2288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84895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9pPr>
          </a:lstStyle>
          <a:p>
            <a:fld id="{F2C40C1F-FF5C-4AEF-9EA3-C5E4B62BCBF4}" type="slidenum">
              <a:rPr lang="en-US" altLang="fr-FR" sz="1200"/>
              <a:pPr/>
              <a:t>3</a:t>
            </a:fld>
            <a:endParaRPr lang="en-US" altLang="fr-FR" sz="1200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/>
          </a:p>
        </p:txBody>
      </p:sp>
    </p:spTree>
    <p:extLst>
      <p:ext uri="{BB962C8B-B14F-4D97-AF65-F5344CB8AC3E}">
        <p14:creationId xmlns:p14="http://schemas.microsoft.com/office/powerpoint/2010/main" val="2230481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9pPr>
          </a:lstStyle>
          <a:p>
            <a:fld id="{56B2C9A6-9146-4881-802C-C8822501F1FB}" type="slidenum">
              <a:rPr lang="en-US" altLang="fr-FR" sz="1200"/>
              <a:pPr/>
              <a:t>4</a:t>
            </a:fld>
            <a:endParaRPr lang="en-US" altLang="fr-FR" sz="120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8200" y="762000"/>
            <a:ext cx="4976813" cy="373380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7103" y="4724400"/>
            <a:ext cx="4859307" cy="4419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/>
          </a:p>
        </p:txBody>
      </p:sp>
    </p:spTree>
    <p:extLst>
      <p:ext uri="{BB962C8B-B14F-4D97-AF65-F5344CB8AC3E}">
        <p14:creationId xmlns:p14="http://schemas.microsoft.com/office/powerpoint/2010/main" val="849911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Grande" pitchFamily="-48" charset="0"/>
                <a:ea typeface="ヒラギノ角ゴ Pro W3" pitchFamily="-48" charset="-128"/>
              </a:defRPr>
            </a:lvl9pPr>
          </a:lstStyle>
          <a:p>
            <a:fld id="{F53F660D-6881-48E7-AEB9-012C4A522742}" type="slidenum">
              <a:rPr lang="en-US" altLang="fr-FR" sz="1200"/>
              <a:pPr/>
              <a:t>5</a:t>
            </a:fld>
            <a:endParaRPr lang="en-US" altLang="fr-FR" sz="120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8200" y="762000"/>
            <a:ext cx="4976813" cy="3733800"/>
          </a:xfrm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7103" y="4724400"/>
            <a:ext cx="4859307" cy="4419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fr-FR" smtClean="0"/>
          </a:p>
        </p:txBody>
      </p:sp>
    </p:spTree>
    <p:extLst>
      <p:ext uri="{BB962C8B-B14F-4D97-AF65-F5344CB8AC3E}">
        <p14:creationId xmlns:p14="http://schemas.microsoft.com/office/powerpoint/2010/main" val="1390393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15963" indent="-274638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01725" indent="-219075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543050" indent="-219075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1984375" indent="-219075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4415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8987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3559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131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6AA2EDE8-F829-4592-BEEF-7AA51AD881F4}" type="slidenum">
              <a:rPr lang="fr-FR" sz="1200" smtClean="0"/>
              <a:pPr/>
              <a:t>17</a:t>
            </a:fld>
            <a:endParaRPr lang="fr-FR" sz="1200" smtClean="0"/>
          </a:p>
        </p:txBody>
      </p:sp>
      <p:sp>
        <p:nvSpPr>
          <p:cNvPr id="20485" name="Espace réservé du pied de page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15963" indent="-274638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01725" indent="-219075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543050" indent="-219075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1984375" indent="-219075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4415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8987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3559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13175" indent="-219075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endParaRPr lang="fr-FR" sz="1200" smtClean="0"/>
          </a:p>
        </p:txBody>
      </p:sp>
    </p:spTree>
    <p:extLst>
      <p:ext uri="{BB962C8B-B14F-4D97-AF65-F5344CB8AC3E}">
        <p14:creationId xmlns:p14="http://schemas.microsoft.com/office/powerpoint/2010/main" val="664675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LECHE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4" r="12535" b="25539"/>
          <a:stretch>
            <a:fillRect/>
          </a:stretch>
        </p:blipFill>
        <p:spPr bwMode="auto">
          <a:xfrm>
            <a:off x="388938" y="3175"/>
            <a:ext cx="8755062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ogo_CA_Ille_Vilaine_RVB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92"/>
          <a:stretch>
            <a:fillRect/>
          </a:stretch>
        </p:blipFill>
        <p:spPr bwMode="auto">
          <a:xfrm>
            <a:off x="381000" y="3352800"/>
            <a:ext cx="2576513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9"/>
          <p:cNvSpPr>
            <a:spLocks noChangeArrowheads="1"/>
          </p:cNvSpPr>
          <p:nvPr userDrawn="1"/>
        </p:nvSpPr>
        <p:spPr bwMode="auto">
          <a:xfrm>
            <a:off x="6172200" y="2057400"/>
            <a:ext cx="1905000" cy="304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endParaRPr lang="fr-FR" smtClean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304800"/>
            <a:ext cx="6705600" cy="12192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fr-FR" noProof="0" smtClean="0"/>
              <a:t>Cliquez pour modifier le style du titre du masque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2133600"/>
            <a:ext cx="4800600" cy="8382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fr-FR" noProof="0" smtClean="0"/>
              <a:t>Cliquez pour modifier le style des sous-titres du masque</a:t>
            </a:r>
          </a:p>
        </p:txBody>
      </p:sp>
    </p:spTree>
    <p:extLst>
      <p:ext uri="{BB962C8B-B14F-4D97-AF65-F5344CB8AC3E}">
        <p14:creationId xmlns:p14="http://schemas.microsoft.com/office/powerpoint/2010/main" val="1375018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611188" y="6248400"/>
            <a:ext cx="5408612" cy="457200"/>
          </a:xfrm>
        </p:spPr>
        <p:txBody>
          <a:bodyPr/>
          <a:lstStyle>
            <a:lvl1pPr algn="l">
              <a:defRPr sz="1100">
                <a:latin typeface="+mj-lt"/>
              </a:defRPr>
            </a:lvl1pPr>
          </a:lstStyle>
          <a:p>
            <a:pPr>
              <a:defRPr/>
            </a:pPr>
            <a:r>
              <a:rPr lang="fr-FR"/>
              <a:t>27-02-2014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52DC4-8CA6-4D92-BD3D-2DCFACBFCC74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68253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A12A3-DB4B-4A80-AF09-E1C0094DCF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43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52900" cy="44196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152900" cy="44196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26351-44FB-4F5A-9717-1D73E917D3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480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89ED9-5B70-4E0E-94AA-E068419F85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535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9DA69-E856-453B-957C-B2AED97A99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78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F34C5-B65B-496E-817E-FDB6A583CB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10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A7189-BEF3-4DD3-A152-DB28258F0E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573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F6DCC-0952-4171-A39B-D7D6815820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134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451F8-D625-4E48-9A02-E8C3E684EA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267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00850" y="0"/>
            <a:ext cx="2114550" cy="6019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6191250" cy="6019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1362C-24EC-4CEA-BCBE-46246AF119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310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0"/>
            <a:ext cx="7315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4582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FEE7574B-AF1B-4EC3-A257-0D217C665A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pic>
        <p:nvPicPr>
          <p:cNvPr id="2" name="Picture 8" descr="bandeau bas pwp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6172200"/>
            <a:ext cx="8342312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Line 9"/>
          <p:cNvSpPr>
            <a:spLocks noChangeShapeType="1"/>
          </p:cNvSpPr>
          <p:nvPr userDrawn="1"/>
        </p:nvSpPr>
        <p:spPr bwMode="auto">
          <a:xfrm flipH="1">
            <a:off x="611188" y="1190625"/>
            <a:ext cx="6769100" cy="0"/>
          </a:xfrm>
          <a:prstGeom prst="line">
            <a:avLst/>
          </a:prstGeom>
          <a:noFill/>
          <a:ln w="19050">
            <a:solidFill>
              <a:srgbClr val="00913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032" name="Picture 10" descr="fleche_suites_lettres_quadri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98450"/>
            <a:ext cx="1066800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3" name="Text Box 11"/>
          <p:cNvSpPr txBox="1">
            <a:spLocks noChangeArrowheads="1"/>
          </p:cNvSpPr>
          <p:nvPr userDrawn="1"/>
        </p:nvSpPr>
        <p:spPr bwMode="auto">
          <a:xfrm>
            <a:off x="2286000" y="6394450"/>
            <a:ext cx="6096000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r">
              <a:lnSpc>
                <a:spcPct val="60000"/>
              </a:lnSpc>
              <a:spcBef>
                <a:spcPct val="50000"/>
              </a:spcBef>
              <a:defRPr/>
            </a:pPr>
            <a:r>
              <a:rPr lang="fr-FR" sz="700" smtClean="0">
                <a:latin typeface="Arial" panose="020B0604020202020204" pitchFamily="34" charset="0"/>
              </a:rPr>
              <a:t>Ce document est la propriété exclusive de la Chambre d’agriculture d’Ille-et-Vilaine</a:t>
            </a:r>
          </a:p>
          <a:p>
            <a:pPr algn="r">
              <a:lnSpc>
                <a:spcPct val="60000"/>
              </a:lnSpc>
              <a:spcBef>
                <a:spcPct val="50000"/>
              </a:spcBef>
              <a:defRPr/>
            </a:pPr>
            <a:r>
              <a:rPr lang="fr-FR" sz="700" smtClean="0">
                <a:latin typeface="Arial" panose="020B0604020202020204" pitchFamily="34" charset="0"/>
              </a:rPr>
              <a:t>Reproduction et communication à un tiers après autorisation préalable de la Chambre d’agriculture d’Ille-et-Vilaine</a:t>
            </a:r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8534400" y="6318250"/>
            <a:ext cx="609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r" eaLnBrk="1" hangingPunct="1">
              <a:defRPr/>
            </a:pPr>
            <a:fld id="{9DDC296D-CF03-4A34-8F0C-FEE0E2F8F74F}" type="slidenum">
              <a:rPr lang="fr-FR" b="1" baseline="-25000" smtClean="0">
                <a:solidFill>
                  <a:schemeClr val="bg1"/>
                </a:solidFill>
              </a:rPr>
              <a:pPr algn="r" eaLnBrk="1" hangingPunct="1">
                <a:defRPr/>
              </a:pPr>
              <a:t>‹N°›</a:t>
            </a:fld>
            <a:endParaRPr lang="fr-FR" b="1" baseline="-25000" smtClean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rgbClr val="008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ern="1200">
          <a:solidFill>
            <a:srgbClr val="5F5F5F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kern="1200">
          <a:solidFill>
            <a:srgbClr val="80808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850" y="404813"/>
            <a:ext cx="6768430" cy="1800225"/>
          </a:xfrm>
          <a:solidFill>
            <a:srgbClr val="CC0000"/>
          </a:solidFill>
        </p:spPr>
        <p:txBody>
          <a:bodyPr/>
          <a:lstStyle/>
          <a:p>
            <a:pPr algn="ctr" eaLnBrk="1" hangingPunct="1"/>
            <a:r>
              <a:rPr lang="fr-FR" sz="4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Sibiu – Juillet 2014</a:t>
            </a:r>
            <a:endParaRPr lang="fr-FR" sz="36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050" descr="G:\SECRETAIRE\LOGO\2011_Nv_LOGO\logo_CA_France_RVB_2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352800"/>
            <a:ext cx="213836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2052"/>
          <p:cNvSpPr txBox="1">
            <a:spLocks noChangeArrowheads="1"/>
          </p:cNvSpPr>
          <p:nvPr/>
        </p:nvSpPr>
        <p:spPr bwMode="auto">
          <a:xfrm>
            <a:off x="2857500" y="1295400"/>
            <a:ext cx="3276600" cy="10160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hlink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800" b="1">
                <a:solidFill>
                  <a:schemeClr val="tx1"/>
                </a:solidFill>
              </a:rPr>
              <a:t>Etablissement Public</a:t>
            </a:r>
          </a:p>
        </p:txBody>
      </p:sp>
      <p:sp>
        <p:nvSpPr>
          <p:cNvPr id="9220" name="Text Box 2053"/>
          <p:cNvSpPr txBox="1">
            <a:spLocks noChangeArrowheads="1"/>
          </p:cNvSpPr>
          <p:nvPr/>
        </p:nvSpPr>
        <p:spPr bwMode="auto">
          <a:xfrm>
            <a:off x="3127375" y="2586038"/>
            <a:ext cx="2797175" cy="396875"/>
          </a:xfrm>
          <a:prstGeom prst="rect">
            <a:avLst/>
          </a:prstGeom>
          <a:gradFill rotWithShape="0">
            <a:gsLst>
              <a:gs pos="0">
                <a:srgbClr val="00CC00"/>
              </a:gs>
              <a:gs pos="100000">
                <a:srgbClr val="99CC00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000" b="1">
                <a:solidFill>
                  <a:schemeClr val="tx1"/>
                </a:solidFill>
              </a:rPr>
              <a:t>RESSORTISSANTS</a:t>
            </a:r>
          </a:p>
        </p:txBody>
      </p:sp>
      <p:sp>
        <p:nvSpPr>
          <p:cNvPr id="9221" name="Text Box 2054"/>
          <p:cNvSpPr txBox="1">
            <a:spLocks noChangeArrowheads="1"/>
          </p:cNvSpPr>
          <p:nvPr/>
        </p:nvSpPr>
        <p:spPr bwMode="auto">
          <a:xfrm>
            <a:off x="6019800" y="4419600"/>
            <a:ext cx="2879725" cy="1044575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800" b="1">
                <a:solidFill>
                  <a:schemeClr val="tx1"/>
                </a:solidFill>
              </a:rPr>
              <a:t>Organisme de service</a:t>
            </a:r>
          </a:p>
        </p:txBody>
      </p:sp>
      <p:sp>
        <p:nvSpPr>
          <p:cNvPr id="9222" name="Text Box 2055"/>
          <p:cNvSpPr txBox="1">
            <a:spLocks noChangeArrowheads="1"/>
          </p:cNvSpPr>
          <p:nvPr/>
        </p:nvSpPr>
        <p:spPr bwMode="auto">
          <a:xfrm>
            <a:off x="5791200" y="5568950"/>
            <a:ext cx="3016250" cy="396875"/>
          </a:xfrm>
          <a:prstGeom prst="rect">
            <a:avLst/>
          </a:prstGeom>
          <a:gradFill rotWithShape="0">
            <a:gsLst>
              <a:gs pos="0">
                <a:srgbClr val="00CC00"/>
              </a:gs>
              <a:gs pos="100000">
                <a:srgbClr val="99CC00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000" b="1">
                <a:solidFill>
                  <a:schemeClr val="tx1"/>
                </a:solidFill>
              </a:rPr>
              <a:t>USAGERS/CLIENTS</a:t>
            </a:r>
          </a:p>
        </p:txBody>
      </p:sp>
      <p:sp>
        <p:nvSpPr>
          <p:cNvPr id="9223" name="Text Box 2056"/>
          <p:cNvSpPr txBox="1">
            <a:spLocks noChangeArrowheads="1"/>
          </p:cNvSpPr>
          <p:nvPr/>
        </p:nvSpPr>
        <p:spPr bwMode="auto">
          <a:xfrm>
            <a:off x="228600" y="4419600"/>
            <a:ext cx="2879725" cy="1044575"/>
          </a:xfrm>
          <a:prstGeom prst="rect">
            <a:avLst/>
          </a:prstGeom>
          <a:gradFill rotWithShape="0">
            <a:gsLst>
              <a:gs pos="0">
                <a:srgbClr val="0000FF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800" b="1">
                <a:solidFill>
                  <a:schemeClr val="tx1"/>
                </a:solidFill>
              </a:rPr>
              <a:t>Assemblée d’Elus</a:t>
            </a:r>
          </a:p>
        </p:txBody>
      </p:sp>
      <p:sp>
        <p:nvSpPr>
          <p:cNvPr id="9224" name="Text Box 2057"/>
          <p:cNvSpPr txBox="1">
            <a:spLocks noChangeArrowheads="1"/>
          </p:cNvSpPr>
          <p:nvPr/>
        </p:nvSpPr>
        <p:spPr bwMode="auto">
          <a:xfrm>
            <a:off x="304800" y="5568950"/>
            <a:ext cx="2711450" cy="398463"/>
          </a:xfrm>
          <a:prstGeom prst="rect">
            <a:avLst/>
          </a:prstGeom>
          <a:gradFill rotWithShape="0">
            <a:gsLst>
              <a:gs pos="0">
                <a:srgbClr val="00CC00"/>
              </a:gs>
              <a:gs pos="100000">
                <a:srgbClr val="99CC00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000" b="1">
                <a:solidFill>
                  <a:schemeClr val="tx1"/>
                </a:solidFill>
              </a:rPr>
              <a:t>ELECTEURS</a:t>
            </a:r>
          </a:p>
        </p:txBody>
      </p:sp>
      <p:cxnSp>
        <p:nvCxnSpPr>
          <p:cNvPr id="9225" name="AutoShape 2058"/>
          <p:cNvCxnSpPr>
            <a:cxnSpLocks noChangeShapeType="1"/>
          </p:cNvCxnSpPr>
          <p:nvPr/>
        </p:nvCxnSpPr>
        <p:spPr bwMode="auto">
          <a:xfrm flipV="1">
            <a:off x="1676400" y="5715000"/>
            <a:ext cx="2819400" cy="482600"/>
          </a:xfrm>
          <a:prstGeom prst="bentConnector3">
            <a:avLst>
              <a:gd name="adj1" fmla="val 101009"/>
            </a:avLst>
          </a:prstGeom>
          <a:noFill/>
          <a:ln w="50800">
            <a:solidFill>
              <a:srgbClr val="008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9226" name="AutoShape 2059"/>
          <p:cNvCxnSpPr>
            <a:cxnSpLocks noChangeShapeType="1"/>
          </p:cNvCxnSpPr>
          <p:nvPr/>
        </p:nvCxnSpPr>
        <p:spPr bwMode="auto">
          <a:xfrm rot="10800000">
            <a:off x="4470400" y="6172200"/>
            <a:ext cx="2921000" cy="25400"/>
          </a:xfrm>
          <a:prstGeom prst="bentConnector2">
            <a:avLst/>
          </a:prstGeom>
          <a:noFill/>
          <a:ln w="50800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9227" name="AutoShape 2060"/>
          <p:cNvCxnSpPr>
            <a:cxnSpLocks noChangeShapeType="1"/>
          </p:cNvCxnSpPr>
          <p:nvPr/>
        </p:nvCxnSpPr>
        <p:spPr bwMode="auto">
          <a:xfrm rot="16200000" flipH="1">
            <a:off x="4381500" y="3127376"/>
            <a:ext cx="293687" cy="4762"/>
          </a:xfrm>
          <a:prstGeom prst="bentConnector3">
            <a:avLst>
              <a:gd name="adj1" fmla="val 49731"/>
            </a:avLst>
          </a:prstGeom>
          <a:noFill/>
          <a:ln w="50800">
            <a:solidFill>
              <a:srgbClr val="008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9228" name="Line 2062"/>
          <p:cNvSpPr>
            <a:spLocks noChangeShapeType="1"/>
          </p:cNvSpPr>
          <p:nvPr/>
        </p:nvSpPr>
        <p:spPr bwMode="auto">
          <a:xfrm flipV="1">
            <a:off x="1663700" y="5943600"/>
            <a:ext cx="0" cy="279400"/>
          </a:xfrm>
          <a:prstGeom prst="line">
            <a:avLst/>
          </a:prstGeom>
          <a:noFill/>
          <a:ln w="508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29" name="Line 2063"/>
          <p:cNvSpPr>
            <a:spLocks noChangeShapeType="1"/>
          </p:cNvSpPr>
          <p:nvPr/>
        </p:nvSpPr>
        <p:spPr bwMode="auto">
          <a:xfrm flipV="1">
            <a:off x="7391400" y="5943600"/>
            <a:ext cx="0" cy="279400"/>
          </a:xfrm>
          <a:prstGeom prst="line">
            <a:avLst/>
          </a:prstGeom>
          <a:noFill/>
          <a:ln w="508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0" name="Rectangle 2064"/>
          <p:cNvSpPr>
            <a:spLocks noChangeArrowheads="1"/>
          </p:cNvSpPr>
          <p:nvPr/>
        </p:nvSpPr>
        <p:spPr bwMode="auto">
          <a:xfrm>
            <a:off x="304800" y="152400"/>
            <a:ext cx="8153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00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3200">
                <a:solidFill>
                  <a:srgbClr val="FF3300"/>
                </a:solidFill>
              </a:rPr>
              <a:t>Qu’est ce qu’une </a:t>
            </a:r>
            <a:br>
              <a:rPr lang="fr-FR" sz="3200">
                <a:solidFill>
                  <a:srgbClr val="FF3300"/>
                </a:solidFill>
              </a:rPr>
            </a:br>
            <a:r>
              <a:rPr lang="fr-FR" sz="3200">
                <a:solidFill>
                  <a:srgbClr val="FF3300"/>
                </a:solidFill>
              </a:rPr>
              <a:t>Chambre d’agriculture?</a:t>
            </a:r>
          </a:p>
        </p:txBody>
      </p:sp>
    </p:spTree>
    <p:extLst>
      <p:ext uri="{BB962C8B-B14F-4D97-AF65-F5344CB8AC3E}">
        <p14:creationId xmlns:p14="http://schemas.microsoft.com/office/powerpoint/2010/main" val="532569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latin typeface="Comic Sans MS" panose="030F0702030302020204" pitchFamily="66" charset="0"/>
              </a:rPr>
              <a:t>Istoric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/>
              <a:t>1924 - 2010</a:t>
            </a:r>
          </a:p>
        </p:txBody>
      </p:sp>
      <p:sp>
        <p:nvSpPr>
          <p:cNvPr id="4100" name="Rectangle 11"/>
          <p:cNvSpPr>
            <a:spLocks noChangeArrowheads="1"/>
          </p:cNvSpPr>
          <p:nvPr/>
        </p:nvSpPr>
        <p:spPr bwMode="auto">
          <a:xfrm>
            <a:off x="1905000" y="4114800"/>
            <a:ext cx="70104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GB" altLang="fr-FR" sz="2000">
                <a:solidFill>
                  <a:schemeClr val="tx1"/>
                </a:solidFill>
                <a:latin typeface="Comic Sans MS" panose="030F0702030302020204" pitchFamily="66" charset="0"/>
              </a:rPr>
              <a:t>Legea de orientare agricola</a:t>
            </a:r>
          </a:p>
        </p:txBody>
      </p:sp>
      <p:sp>
        <p:nvSpPr>
          <p:cNvPr id="4101" name="Rectangle 12"/>
          <p:cNvSpPr>
            <a:spLocks noChangeArrowheads="1"/>
          </p:cNvSpPr>
          <p:nvPr/>
        </p:nvSpPr>
        <p:spPr bwMode="auto">
          <a:xfrm>
            <a:off x="4495800" y="2593975"/>
            <a:ext cx="4419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ro-RO" altLang="fr-FR">
              <a:solidFill>
                <a:schemeClr val="tx1"/>
              </a:solidFill>
              <a:latin typeface="Lucida Grande" pitchFamily="-48" charset="0"/>
            </a:endParaRPr>
          </a:p>
        </p:txBody>
      </p:sp>
      <p:sp>
        <p:nvSpPr>
          <p:cNvPr id="4102" name="Rectangle 13"/>
          <p:cNvSpPr>
            <a:spLocks noChangeArrowheads="1"/>
          </p:cNvSpPr>
          <p:nvPr/>
        </p:nvSpPr>
        <p:spPr bwMode="auto">
          <a:xfrm>
            <a:off x="0" y="2209800"/>
            <a:ext cx="1800225" cy="395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79200" rIns="90488" bIns="79200"/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fr-FR" altLang="fr-FR" b="1">
                <a:solidFill>
                  <a:srgbClr val="008000"/>
                </a:solidFill>
                <a:latin typeface="Comic Sans MS" panose="030F0702030302020204" pitchFamily="66" charset="0"/>
              </a:rPr>
              <a:t>1924/27</a:t>
            </a:r>
          </a:p>
        </p:txBody>
      </p:sp>
      <p:sp>
        <p:nvSpPr>
          <p:cNvPr id="4103" name="Rectangle 14"/>
          <p:cNvSpPr>
            <a:spLocks noChangeArrowheads="1"/>
          </p:cNvSpPr>
          <p:nvPr/>
        </p:nvSpPr>
        <p:spPr bwMode="auto">
          <a:xfrm>
            <a:off x="1885950" y="2209800"/>
            <a:ext cx="65532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GB" altLang="fr-FR" sz="2000">
                <a:solidFill>
                  <a:schemeClr val="tx1"/>
                </a:solidFill>
                <a:latin typeface="Comic Sans MS" panose="030F0702030302020204" pitchFamily="66" charset="0"/>
              </a:rPr>
              <a:t>Infiintarea Camerelor de agricultura</a:t>
            </a:r>
            <a:endParaRPr lang="en-GB" altLang="fr-FR" sz="1600" b="1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104" name="Rectangle 15"/>
          <p:cNvSpPr>
            <a:spLocks noChangeArrowheads="1"/>
          </p:cNvSpPr>
          <p:nvPr/>
        </p:nvSpPr>
        <p:spPr bwMode="auto">
          <a:xfrm>
            <a:off x="1885950" y="2743200"/>
            <a:ext cx="672465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ClrTx/>
              <a:buFontTx/>
              <a:buNone/>
            </a:pPr>
            <a:r>
              <a:rPr lang="en-GB" altLang="fr-FR" sz="2000">
                <a:solidFill>
                  <a:schemeClr val="tx1"/>
                </a:solidFill>
                <a:latin typeface="Comic Sans MS" panose="030F0702030302020204" pitchFamily="66" charset="0"/>
              </a:rPr>
              <a:t>Infiintarea APCA, adunare permanenta, un tip de Federatie a Camerelor de agricultura</a:t>
            </a:r>
          </a:p>
        </p:txBody>
      </p:sp>
      <p:sp>
        <p:nvSpPr>
          <p:cNvPr id="4105" name="Rectangle 16"/>
          <p:cNvSpPr>
            <a:spLocks noChangeArrowheads="1"/>
          </p:cNvSpPr>
          <p:nvPr/>
        </p:nvSpPr>
        <p:spPr bwMode="auto">
          <a:xfrm>
            <a:off x="0" y="2743200"/>
            <a:ext cx="1800225" cy="395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79200" rIns="90488" bIns="79200"/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fr-FR" altLang="fr-FR" b="1">
                <a:solidFill>
                  <a:srgbClr val="008000"/>
                </a:solidFill>
                <a:latin typeface="Comic Sans MS" panose="030F0702030302020204" pitchFamily="66" charset="0"/>
              </a:rPr>
              <a:t>1935</a:t>
            </a:r>
          </a:p>
        </p:txBody>
      </p:sp>
      <p:sp>
        <p:nvSpPr>
          <p:cNvPr id="4106" name="Rectangle 17"/>
          <p:cNvSpPr>
            <a:spLocks noChangeArrowheads="1"/>
          </p:cNvSpPr>
          <p:nvPr/>
        </p:nvSpPr>
        <p:spPr bwMode="auto">
          <a:xfrm>
            <a:off x="0" y="3505200"/>
            <a:ext cx="1800225" cy="395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79200" rIns="90488" bIns="79200"/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fr-FR" altLang="fr-FR" b="1">
                <a:solidFill>
                  <a:srgbClr val="008000"/>
                </a:solidFill>
                <a:latin typeface="Comic Sans MS" panose="030F0702030302020204" pitchFamily="66" charset="0"/>
              </a:rPr>
              <a:t>1949</a:t>
            </a:r>
          </a:p>
        </p:txBody>
      </p:sp>
      <p:sp>
        <p:nvSpPr>
          <p:cNvPr id="4107" name="Rectangle 18"/>
          <p:cNvSpPr>
            <a:spLocks noChangeArrowheads="1"/>
          </p:cNvSpPr>
          <p:nvPr/>
        </p:nvSpPr>
        <p:spPr bwMode="auto">
          <a:xfrm>
            <a:off x="1828800" y="3581400"/>
            <a:ext cx="65532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GB" altLang="fr-FR" sz="2000">
                <a:solidFill>
                  <a:schemeClr val="tx1"/>
                </a:solidFill>
                <a:latin typeface="Comic Sans MS" panose="030F0702030302020204" pitchFamily="66" charset="0"/>
              </a:rPr>
              <a:t> Relansarea Camerelor de agricultura</a:t>
            </a:r>
            <a:endParaRPr lang="en-GB" altLang="fr-FR" sz="2000" b="1">
              <a:solidFill>
                <a:schemeClr val="bg2"/>
              </a:solidFill>
            </a:endParaRPr>
          </a:p>
        </p:txBody>
      </p:sp>
      <p:sp>
        <p:nvSpPr>
          <p:cNvPr id="4108" name="Rectangle 19"/>
          <p:cNvSpPr>
            <a:spLocks noChangeArrowheads="1"/>
          </p:cNvSpPr>
          <p:nvPr/>
        </p:nvSpPr>
        <p:spPr bwMode="auto">
          <a:xfrm>
            <a:off x="0" y="4038600"/>
            <a:ext cx="1800225" cy="395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79200" rIns="90488" bIns="79200"/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fr-FR" altLang="fr-FR" b="1">
                <a:solidFill>
                  <a:srgbClr val="008000"/>
                </a:solidFill>
                <a:latin typeface="Comic Sans MS" panose="030F0702030302020204" pitchFamily="66" charset="0"/>
              </a:rPr>
              <a:t>1960/62</a:t>
            </a:r>
          </a:p>
        </p:txBody>
      </p:sp>
      <p:sp>
        <p:nvSpPr>
          <p:cNvPr id="4109" name="Rectangle 20"/>
          <p:cNvSpPr>
            <a:spLocks noChangeArrowheads="1"/>
          </p:cNvSpPr>
          <p:nvPr/>
        </p:nvSpPr>
        <p:spPr bwMode="auto">
          <a:xfrm>
            <a:off x="0" y="4648200"/>
            <a:ext cx="1800225" cy="3952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9CC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79200" rIns="90488" bIns="79200"/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fr-FR" altLang="fr-FR" b="1">
                <a:solidFill>
                  <a:srgbClr val="008000"/>
                </a:solidFill>
                <a:latin typeface="Comic Sans MS" panose="030F0702030302020204" pitchFamily="66" charset="0"/>
              </a:rPr>
              <a:t>1966</a:t>
            </a:r>
          </a:p>
        </p:txBody>
      </p:sp>
      <p:sp>
        <p:nvSpPr>
          <p:cNvPr id="4110" name="Rectangle 21"/>
          <p:cNvSpPr>
            <a:spLocks noChangeArrowheads="1"/>
          </p:cNvSpPr>
          <p:nvPr/>
        </p:nvSpPr>
        <p:spPr bwMode="auto">
          <a:xfrm>
            <a:off x="1905000" y="4648200"/>
            <a:ext cx="72390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defTabSz="762000"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 defTabSz="76200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 defTabSz="7620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 defTabSz="7620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GB" altLang="fr-FR" sz="2000">
                <a:solidFill>
                  <a:schemeClr val="tx1"/>
                </a:solidFill>
                <a:latin typeface="Comic Sans MS" panose="030F0702030302020204" pitchFamily="66" charset="0"/>
              </a:rPr>
              <a:t>Servicii de dezvoltare transferate Camerelor</a:t>
            </a:r>
          </a:p>
        </p:txBody>
      </p:sp>
    </p:spTree>
    <p:extLst>
      <p:ext uri="{BB962C8B-B14F-4D97-AF65-F5344CB8AC3E}">
        <p14:creationId xmlns:p14="http://schemas.microsoft.com/office/powerpoint/2010/main" val="1596229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657600" y="152400"/>
            <a:ext cx="54864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fr-FR" altLang="fr-FR" sz="4400" b="1" dirty="0">
              <a:solidFill>
                <a:srgbClr val="CC6600"/>
              </a:solidFill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09601" y="1101725"/>
            <a:ext cx="792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</a:pPr>
            <a:r>
              <a:rPr lang="fr-FR" altLang="fr-FR" b="1" dirty="0">
                <a:solidFill>
                  <a:srgbClr val="666633"/>
                </a:solidFill>
              </a:rPr>
              <a:t>Organe </a:t>
            </a:r>
            <a:r>
              <a:rPr lang="fr-FR" altLang="fr-FR" b="1" dirty="0" err="1">
                <a:solidFill>
                  <a:srgbClr val="666633"/>
                </a:solidFill>
              </a:rPr>
              <a:t>reprezentative</a:t>
            </a:r>
            <a:r>
              <a:rPr lang="fr-FR" altLang="fr-FR" b="1" dirty="0">
                <a:solidFill>
                  <a:srgbClr val="666633"/>
                </a:solidFill>
              </a:rPr>
              <a:t> ale </a:t>
            </a:r>
            <a:r>
              <a:rPr lang="fr-FR" altLang="fr-FR" b="1" dirty="0" err="1">
                <a:solidFill>
                  <a:srgbClr val="666633"/>
                </a:solidFill>
              </a:rPr>
              <a:t>Sectorului</a:t>
            </a:r>
            <a:r>
              <a:rPr lang="fr-FR" altLang="fr-FR" b="1" dirty="0">
                <a:solidFill>
                  <a:srgbClr val="666633"/>
                </a:solidFill>
              </a:rPr>
              <a:t> </a:t>
            </a:r>
            <a:r>
              <a:rPr lang="fr-FR" altLang="fr-FR" b="1" dirty="0" err="1">
                <a:solidFill>
                  <a:srgbClr val="666633"/>
                </a:solidFill>
              </a:rPr>
              <a:t>agricol</a:t>
            </a:r>
            <a:endParaRPr lang="fr-FR" altLang="fr-FR" b="1" dirty="0">
              <a:solidFill>
                <a:srgbClr val="666633"/>
              </a:solidFill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3671888" y="1571625"/>
            <a:ext cx="1800225" cy="1389063"/>
            <a:chOff x="129" y="1920"/>
            <a:chExt cx="1134" cy="875"/>
          </a:xfrm>
        </p:grpSpPr>
        <p:sp>
          <p:nvSpPr>
            <p:cNvPr id="6184" name="Rectangle 5"/>
            <p:cNvSpPr>
              <a:spLocks noChangeArrowheads="1"/>
            </p:cNvSpPr>
            <p:nvPr/>
          </p:nvSpPr>
          <p:spPr bwMode="auto">
            <a:xfrm>
              <a:off x="129" y="1920"/>
              <a:ext cx="1134" cy="680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36000" bIns="36000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Fermieri si </a:t>
              </a:r>
              <a:r>
                <a:rPr lang="fr-FR" altLang="fr-FR" sz="1800">
                  <a:solidFill>
                    <a:srgbClr val="666633"/>
                  </a:solidFill>
                </a:rPr>
                <a:t> asociati</a:t>
              </a:r>
            </a:p>
          </p:txBody>
        </p:sp>
        <p:sp>
          <p:nvSpPr>
            <p:cNvPr id="6185" name="Rectangle 6"/>
            <p:cNvSpPr>
              <a:spLocks noChangeArrowheads="1"/>
            </p:cNvSpPr>
            <p:nvPr/>
          </p:nvSpPr>
          <p:spPr bwMode="auto">
            <a:xfrm>
              <a:off x="384" y="2500"/>
              <a:ext cx="62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bg1"/>
                  </a:solidFill>
                </a:rPr>
                <a:t>21</a:t>
              </a:r>
            </a:p>
          </p:txBody>
        </p:sp>
      </p:grpSp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1736725" y="1804988"/>
            <a:ext cx="1800225" cy="1143000"/>
            <a:chOff x="993" y="1056"/>
            <a:chExt cx="1134" cy="720"/>
          </a:xfrm>
        </p:grpSpPr>
        <p:sp>
          <p:nvSpPr>
            <p:cNvPr id="6182" name="Rectangle 8"/>
            <p:cNvSpPr>
              <a:spLocks noChangeArrowheads="1"/>
            </p:cNvSpPr>
            <p:nvPr/>
          </p:nvSpPr>
          <p:spPr bwMode="auto">
            <a:xfrm>
              <a:off x="993" y="1056"/>
              <a:ext cx="1134" cy="680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36000" bIns="36000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Fosti fermieri</a:t>
              </a:r>
              <a:endParaRPr lang="fr-FR" altLang="fr-FR" sz="1800">
                <a:solidFill>
                  <a:srgbClr val="666633"/>
                </a:solidFill>
              </a:endParaRPr>
            </a:p>
          </p:txBody>
        </p:sp>
        <p:sp>
          <p:nvSpPr>
            <p:cNvPr id="6183" name="Rectangle 9"/>
            <p:cNvSpPr>
              <a:spLocks noChangeArrowheads="1"/>
            </p:cNvSpPr>
            <p:nvPr/>
          </p:nvSpPr>
          <p:spPr bwMode="auto">
            <a:xfrm>
              <a:off x="1248" y="1481"/>
              <a:ext cx="62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6150" name="Group 10"/>
          <p:cNvGrpSpPr>
            <a:grpSpLocks/>
          </p:cNvGrpSpPr>
          <p:nvPr/>
        </p:nvGrpSpPr>
        <p:grpSpPr bwMode="auto">
          <a:xfrm>
            <a:off x="204788" y="3048000"/>
            <a:ext cx="1800225" cy="1916113"/>
            <a:chOff x="2298" y="864"/>
            <a:chExt cx="1134" cy="1207"/>
          </a:xfrm>
        </p:grpSpPr>
        <p:sp>
          <p:nvSpPr>
            <p:cNvPr id="6179" name="Rectangle 11"/>
            <p:cNvSpPr>
              <a:spLocks noChangeArrowheads="1"/>
            </p:cNvSpPr>
            <p:nvPr/>
          </p:nvSpPr>
          <p:spPr bwMode="auto">
            <a:xfrm>
              <a:off x="2298" y="864"/>
              <a:ext cx="1134" cy="680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36000" bIns="36000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Proprietari 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 - agricoli      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   - de paduri</a:t>
              </a:r>
              <a:endParaRPr lang="fr-FR" altLang="fr-FR" sz="1800">
                <a:solidFill>
                  <a:srgbClr val="666633"/>
                </a:solidFill>
              </a:endParaRPr>
            </a:p>
          </p:txBody>
        </p:sp>
        <p:sp>
          <p:nvSpPr>
            <p:cNvPr id="6180" name="Rectangle 12"/>
            <p:cNvSpPr>
              <a:spLocks noChangeArrowheads="1"/>
            </p:cNvSpPr>
            <p:nvPr/>
          </p:nvSpPr>
          <p:spPr bwMode="auto">
            <a:xfrm>
              <a:off x="2553" y="1440"/>
              <a:ext cx="62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6181" name="Rectangle 13"/>
            <p:cNvSpPr>
              <a:spLocks noChangeArrowheads="1"/>
            </p:cNvSpPr>
            <p:nvPr/>
          </p:nvSpPr>
          <p:spPr bwMode="auto">
            <a:xfrm>
              <a:off x="2553" y="1776"/>
              <a:ext cx="62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bg1"/>
                  </a:solidFill>
                </a:rPr>
                <a:t>1 </a:t>
              </a:r>
            </a:p>
          </p:txBody>
        </p:sp>
      </p:grpSp>
      <p:grpSp>
        <p:nvGrpSpPr>
          <p:cNvPr id="6151" name="Group 14"/>
          <p:cNvGrpSpPr>
            <a:grpSpLocks/>
          </p:cNvGrpSpPr>
          <p:nvPr/>
        </p:nvGrpSpPr>
        <p:grpSpPr bwMode="auto">
          <a:xfrm>
            <a:off x="7138988" y="3048000"/>
            <a:ext cx="1800225" cy="1916113"/>
            <a:chOff x="3603" y="953"/>
            <a:chExt cx="1134" cy="1207"/>
          </a:xfrm>
        </p:grpSpPr>
        <p:sp>
          <p:nvSpPr>
            <p:cNvPr id="6176" name="Rectangle 15"/>
            <p:cNvSpPr>
              <a:spLocks noChangeArrowheads="1"/>
            </p:cNvSpPr>
            <p:nvPr/>
          </p:nvSpPr>
          <p:spPr bwMode="auto">
            <a:xfrm>
              <a:off x="3603" y="953"/>
              <a:ext cx="1134" cy="680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36000" bIns="36000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Salariati             - in productie         - organisme</a:t>
              </a:r>
              <a:endParaRPr lang="fr-FR" altLang="fr-FR" sz="1800">
                <a:solidFill>
                  <a:srgbClr val="666633"/>
                </a:solidFill>
              </a:endParaRPr>
            </a:p>
          </p:txBody>
        </p:sp>
        <p:sp>
          <p:nvSpPr>
            <p:cNvPr id="6177" name="Rectangle 16"/>
            <p:cNvSpPr>
              <a:spLocks noChangeArrowheads="1"/>
            </p:cNvSpPr>
            <p:nvPr/>
          </p:nvSpPr>
          <p:spPr bwMode="auto">
            <a:xfrm>
              <a:off x="3858" y="1529"/>
              <a:ext cx="62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6178" name="Rectangle 17"/>
            <p:cNvSpPr>
              <a:spLocks noChangeArrowheads="1"/>
            </p:cNvSpPr>
            <p:nvPr/>
          </p:nvSpPr>
          <p:spPr bwMode="auto">
            <a:xfrm>
              <a:off x="3858" y="1865"/>
              <a:ext cx="62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6152" name="Group 18"/>
          <p:cNvGrpSpPr>
            <a:grpSpLocks/>
          </p:cNvGrpSpPr>
          <p:nvPr/>
        </p:nvGrpSpPr>
        <p:grpSpPr bwMode="auto">
          <a:xfrm>
            <a:off x="5561013" y="1793875"/>
            <a:ext cx="1800225" cy="1166813"/>
            <a:chOff x="4497" y="1920"/>
            <a:chExt cx="1134" cy="735"/>
          </a:xfrm>
        </p:grpSpPr>
        <p:sp>
          <p:nvSpPr>
            <p:cNvPr id="6174" name="Rectangle 19"/>
            <p:cNvSpPr>
              <a:spLocks noChangeArrowheads="1"/>
            </p:cNvSpPr>
            <p:nvPr/>
          </p:nvSpPr>
          <p:spPr bwMode="auto">
            <a:xfrm>
              <a:off x="4497" y="1920"/>
              <a:ext cx="1134" cy="680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36000" bIns="36000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Grupuri profesionale</a:t>
              </a:r>
              <a:endParaRPr lang="fr-FR" altLang="fr-FR" sz="1800">
                <a:solidFill>
                  <a:srgbClr val="666633"/>
                </a:solidFill>
              </a:endParaRPr>
            </a:p>
          </p:txBody>
        </p:sp>
        <p:sp>
          <p:nvSpPr>
            <p:cNvPr id="6175" name="Rectangle 20"/>
            <p:cNvSpPr>
              <a:spLocks noChangeArrowheads="1"/>
            </p:cNvSpPr>
            <p:nvPr/>
          </p:nvSpPr>
          <p:spPr bwMode="auto">
            <a:xfrm>
              <a:off x="4752" y="2360"/>
              <a:ext cx="62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bg1"/>
                  </a:solidFill>
                </a:rPr>
                <a:t>11</a:t>
              </a:r>
            </a:p>
          </p:txBody>
        </p:sp>
      </p:grpSp>
      <p:grpSp>
        <p:nvGrpSpPr>
          <p:cNvPr id="6153" name="Group 21"/>
          <p:cNvGrpSpPr>
            <a:grpSpLocks/>
          </p:cNvGrpSpPr>
          <p:nvPr/>
        </p:nvGrpSpPr>
        <p:grpSpPr bwMode="auto">
          <a:xfrm>
            <a:off x="2771775" y="4114800"/>
            <a:ext cx="3598863" cy="1079500"/>
            <a:chOff x="1746" y="2592"/>
            <a:chExt cx="2267" cy="680"/>
          </a:xfrm>
        </p:grpSpPr>
        <p:sp>
          <p:nvSpPr>
            <p:cNvPr id="6172" name="Rectangle 22"/>
            <p:cNvSpPr>
              <a:spLocks noChangeArrowheads="1"/>
            </p:cNvSpPr>
            <p:nvPr/>
          </p:nvSpPr>
          <p:spPr bwMode="auto">
            <a:xfrm>
              <a:off x="1746" y="2592"/>
              <a:ext cx="2267" cy="680"/>
            </a:xfrm>
            <a:prstGeom prst="rect">
              <a:avLst/>
            </a:prstGeom>
            <a:solidFill>
              <a:schemeClr val="folHlink">
                <a:alpha val="50195"/>
              </a:scheme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rgbClr val="666633"/>
                  </a:solidFill>
                </a:rPr>
                <a:t>Adunarea generala</a:t>
              </a:r>
            </a:p>
          </p:txBody>
        </p:sp>
        <p:sp>
          <p:nvSpPr>
            <p:cNvPr id="6173" name="Rectangle 23"/>
            <p:cNvSpPr>
              <a:spLocks noChangeArrowheads="1"/>
            </p:cNvSpPr>
            <p:nvPr/>
          </p:nvSpPr>
          <p:spPr bwMode="auto">
            <a:xfrm>
              <a:off x="1973" y="2928"/>
              <a:ext cx="1814" cy="295"/>
            </a:xfrm>
            <a:prstGeom prst="rect">
              <a:avLst/>
            </a:prstGeom>
            <a:solidFill>
              <a:srgbClr val="CC660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200" b="1">
                  <a:solidFill>
                    <a:schemeClr val="bg1"/>
                  </a:solidFill>
                </a:rPr>
                <a:t>45 de membri </a:t>
              </a:r>
            </a:p>
          </p:txBody>
        </p:sp>
      </p:grpSp>
      <p:sp>
        <p:nvSpPr>
          <p:cNvPr id="6154" name="Rectangle 24"/>
          <p:cNvSpPr>
            <a:spLocks noChangeArrowheads="1"/>
          </p:cNvSpPr>
          <p:nvPr/>
        </p:nvSpPr>
        <p:spPr bwMode="auto">
          <a:xfrm>
            <a:off x="2057400" y="5486400"/>
            <a:ext cx="1800225" cy="539750"/>
          </a:xfrm>
          <a:prstGeom prst="rect">
            <a:avLst/>
          </a:prstGeom>
          <a:solidFill>
            <a:schemeClr val="folHlink">
              <a:alpha val="50195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2600" b="1">
                <a:solidFill>
                  <a:srgbClr val="666633"/>
                </a:solidFill>
              </a:rPr>
              <a:t>Presedinte</a:t>
            </a:r>
          </a:p>
        </p:txBody>
      </p:sp>
      <p:sp>
        <p:nvSpPr>
          <p:cNvPr id="6155" name="Rectangle 25"/>
          <p:cNvSpPr>
            <a:spLocks noChangeArrowheads="1"/>
          </p:cNvSpPr>
          <p:nvPr/>
        </p:nvSpPr>
        <p:spPr bwMode="auto">
          <a:xfrm>
            <a:off x="5257800" y="5486400"/>
            <a:ext cx="1800225" cy="539750"/>
          </a:xfrm>
          <a:prstGeom prst="rect">
            <a:avLst/>
          </a:prstGeom>
          <a:solidFill>
            <a:schemeClr val="folHlink">
              <a:alpha val="50195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2600" b="1">
                <a:solidFill>
                  <a:srgbClr val="666633"/>
                </a:solidFill>
              </a:rPr>
              <a:t>Birou</a:t>
            </a:r>
          </a:p>
        </p:txBody>
      </p:sp>
      <p:cxnSp>
        <p:nvCxnSpPr>
          <p:cNvPr id="6156" name="AutoShape 26"/>
          <p:cNvCxnSpPr>
            <a:cxnSpLocks noChangeShapeType="1"/>
            <a:stCxn id="6185" idx="2"/>
            <a:endCxn id="6172" idx="0"/>
          </p:cNvCxnSpPr>
          <p:nvPr/>
        </p:nvCxnSpPr>
        <p:spPr bwMode="auto">
          <a:xfrm rot="5400000">
            <a:off x="4007644" y="3537744"/>
            <a:ext cx="1128712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7" name="AutoShape 27"/>
          <p:cNvCxnSpPr>
            <a:cxnSpLocks noChangeShapeType="1"/>
            <a:stCxn id="6183" idx="2"/>
            <a:endCxn id="6172" idx="0"/>
          </p:cNvCxnSpPr>
          <p:nvPr/>
        </p:nvCxnSpPr>
        <p:spPr bwMode="auto">
          <a:xfrm rot="16200000" flipH="1">
            <a:off x="3033713" y="2563813"/>
            <a:ext cx="1141412" cy="1935162"/>
          </a:xfrm>
          <a:prstGeom prst="bentConnector3">
            <a:avLst>
              <a:gd name="adj1" fmla="val 49931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8" name="AutoShape 28"/>
          <p:cNvCxnSpPr>
            <a:cxnSpLocks noChangeShapeType="1"/>
            <a:stCxn id="6181" idx="3"/>
            <a:endCxn id="6172" idx="1"/>
          </p:cNvCxnSpPr>
          <p:nvPr/>
        </p:nvCxnSpPr>
        <p:spPr bwMode="auto">
          <a:xfrm flipV="1">
            <a:off x="1612900" y="4654550"/>
            <a:ext cx="1146175" cy="76200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9" name="AutoShape 29"/>
          <p:cNvCxnSpPr>
            <a:cxnSpLocks noChangeShapeType="1"/>
            <a:stCxn id="6178" idx="1"/>
            <a:endCxn id="6172" idx="3"/>
          </p:cNvCxnSpPr>
          <p:nvPr/>
        </p:nvCxnSpPr>
        <p:spPr bwMode="auto">
          <a:xfrm rot="10800000">
            <a:off x="6383338" y="4654550"/>
            <a:ext cx="1147762" cy="76200"/>
          </a:xfrm>
          <a:prstGeom prst="bentConnector3">
            <a:avLst>
              <a:gd name="adj1" fmla="val 49931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0" name="AutoShape 30"/>
          <p:cNvCxnSpPr>
            <a:cxnSpLocks noChangeShapeType="1"/>
            <a:stCxn id="6175" idx="2"/>
            <a:endCxn id="6172" idx="0"/>
          </p:cNvCxnSpPr>
          <p:nvPr/>
        </p:nvCxnSpPr>
        <p:spPr bwMode="auto">
          <a:xfrm rot="5400000">
            <a:off x="4952207" y="2593181"/>
            <a:ext cx="1128712" cy="1889125"/>
          </a:xfrm>
          <a:prstGeom prst="bentConnector3">
            <a:avLst>
              <a:gd name="adj1" fmla="val 49931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1" name="AutoShape 31"/>
          <p:cNvCxnSpPr>
            <a:cxnSpLocks noChangeShapeType="1"/>
            <a:stCxn id="6173" idx="2"/>
            <a:endCxn id="6154" idx="3"/>
          </p:cNvCxnSpPr>
          <p:nvPr/>
        </p:nvCxnSpPr>
        <p:spPr bwMode="auto">
          <a:xfrm rot="5400000">
            <a:off x="3907632" y="5091906"/>
            <a:ext cx="627062" cy="701675"/>
          </a:xfrm>
          <a:prstGeom prst="bentConnector2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2" name="AutoShape 32"/>
          <p:cNvCxnSpPr>
            <a:cxnSpLocks noChangeShapeType="1"/>
            <a:stCxn id="6173" idx="2"/>
            <a:endCxn id="6155" idx="1"/>
          </p:cNvCxnSpPr>
          <p:nvPr/>
        </p:nvCxnSpPr>
        <p:spPr bwMode="auto">
          <a:xfrm rot="16200000" flipH="1">
            <a:off x="4595019" y="5106194"/>
            <a:ext cx="627062" cy="673100"/>
          </a:xfrm>
          <a:prstGeom prst="bentConnector2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3" name="AutoShape 33"/>
          <p:cNvCxnSpPr>
            <a:cxnSpLocks noChangeShapeType="1"/>
            <a:stCxn id="6180" idx="3"/>
            <a:endCxn id="6172" idx="1"/>
          </p:cNvCxnSpPr>
          <p:nvPr/>
        </p:nvCxnSpPr>
        <p:spPr bwMode="auto">
          <a:xfrm>
            <a:off x="1612900" y="4197350"/>
            <a:ext cx="1146175" cy="457200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4" name="AutoShape 34"/>
          <p:cNvCxnSpPr>
            <a:cxnSpLocks noChangeShapeType="1"/>
            <a:stCxn id="6177" idx="1"/>
            <a:endCxn id="6172" idx="3"/>
          </p:cNvCxnSpPr>
          <p:nvPr/>
        </p:nvCxnSpPr>
        <p:spPr bwMode="auto">
          <a:xfrm rot="10800000" flipV="1">
            <a:off x="6383338" y="4197350"/>
            <a:ext cx="1147762" cy="457200"/>
          </a:xfrm>
          <a:prstGeom prst="bentConnector3">
            <a:avLst>
              <a:gd name="adj1" fmla="val 49931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65" name="Rectangle 35"/>
          <p:cNvSpPr>
            <a:spLocks noChangeArrowheads="1"/>
          </p:cNvSpPr>
          <p:nvPr/>
        </p:nvSpPr>
        <p:spPr bwMode="auto">
          <a:xfrm>
            <a:off x="3671888" y="6178550"/>
            <a:ext cx="1800225" cy="539750"/>
          </a:xfrm>
          <a:prstGeom prst="rect">
            <a:avLst/>
          </a:prstGeom>
          <a:solidFill>
            <a:srgbClr val="FFCC99">
              <a:alpha val="50195"/>
            </a:srgb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 anchor="ctr" anchorCtr="1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Director General</a:t>
            </a:r>
          </a:p>
        </p:txBody>
      </p:sp>
      <p:cxnSp>
        <p:nvCxnSpPr>
          <p:cNvPr id="6166" name="AutoShape 36"/>
          <p:cNvCxnSpPr>
            <a:cxnSpLocks noChangeShapeType="1"/>
            <a:stCxn id="6154" idx="2"/>
            <a:endCxn id="6165" idx="1"/>
          </p:cNvCxnSpPr>
          <p:nvPr/>
        </p:nvCxnSpPr>
        <p:spPr bwMode="auto">
          <a:xfrm rot="16200000" flipH="1">
            <a:off x="3103563" y="5892800"/>
            <a:ext cx="409575" cy="701675"/>
          </a:xfrm>
          <a:prstGeom prst="bentConnector2">
            <a:avLst/>
          </a:prstGeom>
          <a:noFill/>
          <a:ln w="254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7" name="AutoShape 37"/>
          <p:cNvCxnSpPr>
            <a:cxnSpLocks noChangeShapeType="1"/>
            <a:stCxn id="6155" idx="2"/>
            <a:endCxn id="6165" idx="3"/>
          </p:cNvCxnSpPr>
          <p:nvPr/>
        </p:nvCxnSpPr>
        <p:spPr bwMode="auto">
          <a:xfrm rot="5400000">
            <a:off x="5616575" y="5907088"/>
            <a:ext cx="409575" cy="673100"/>
          </a:xfrm>
          <a:prstGeom prst="bentConnector2">
            <a:avLst/>
          </a:prstGeom>
          <a:noFill/>
          <a:ln w="25400">
            <a:solidFill>
              <a:schemeClr val="tx1"/>
            </a:solidFill>
            <a:prstDash val="sysDot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168" name="Group 38"/>
          <p:cNvGrpSpPr>
            <a:grpSpLocks/>
          </p:cNvGrpSpPr>
          <p:nvPr/>
        </p:nvGrpSpPr>
        <p:grpSpPr bwMode="auto">
          <a:xfrm>
            <a:off x="304800" y="5181600"/>
            <a:ext cx="1524000" cy="990600"/>
            <a:chOff x="993" y="1056"/>
            <a:chExt cx="1134" cy="720"/>
          </a:xfrm>
        </p:grpSpPr>
        <p:sp>
          <p:nvSpPr>
            <p:cNvPr id="6170" name="Rectangle 39"/>
            <p:cNvSpPr>
              <a:spLocks noChangeArrowheads="1"/>
            </p:cNvSpPr>
            <p:nvPr/>
          </p:nvSpPr>
          <p:spPr bwMode="auto">
            <a:xfrm>
              <a:off x="993" y="1056"/>
              <a:ext cx="1134" cy="680"/>
            </a:xfrm>
            <a:prstGeom prst="rect">
              <a:avLst/>
            </a:prstGeom>
            <a:solidFill>
              <a:srgbClr val="CCFF66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Membri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1800" b="1">
                  <a:solidFill>
                    <a:srgbClr val="666633"/>
                  </a:solidFill>
                </a:rPr>
                <a:t>asociati</a:t>
              </a:r>
              <a:endParaRPr lang="fr-FR" altLang="fr-FR" sz="1800">
                <a:solidFill>
                  <a:srgbClr val="666633"/>
                </a:solidFill>
              </a:endParaRPr>
            </a:p>
          </p:txBody>
        </p:sp>
        <p:sp>
          <p:nvSpPr>
            <p:cNvPr id="6171" name="Rectangle 40"/>
            <p:cNvSpPr>
              <a:spLocks noChangeArrowheads="1"/>
            </p:cNvSpPr>
            <p:nvPr/>
          </p:nvSpPr>
          <p:spPr bwMode="auto">
            <a:xfrm>
              <a:off x="1248" y="1481"/>
              <a:ext cx="624" cy="295"/>
            </a:xfrm>
            <a:prstGeom prst="rect">
              <a:avLst/>
            </a:prstGeom>
            <a:solidFill>
              <a:srgbClr val="CCFF66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36000" rIns="36000" bIns="36000" anchor="ctr" anchorCtr="1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600" b="1">
                  <a:solidFill>
                    <a:schemeClr val="tx1"/>
                  </a:solidFill>
                </a:rPr>
                <a:t>8</a:t>
              </a:r>
            </a:p>
          </p:txBody>
        </p:sp>
      </p:grpSp>
      <p:sp>
        <p:nvSpPr>
          <p:cNvPr id="6169" name="Rectangle 41"/>
          <p:cNvSpPr>
            <a:spLocks noGrp="1" noChangeArrowheads="1"/>
          </p:cNvSpPr>
          <p:nvPr>
            <p:ph type="title" idx="4294967295"/>
          </p:nvPr>
        </p:nvSpPr>
        <p:spPr>
          <a:xfrm>
            <a:off x="337637" y="-70643"/>
            <a:ext cx="7315200" cy="1219200"/>
          </a:xfrm>
        </p:spPr>
        <p:txBody>
          <a:bodyPr/>
          <a:lstStyle/>
          <a:p>
            <a:pPr eaLnBrk="1" hangingPunct="1"/>
            <a:r>
              <a:rPr lang="fr-FR" altLang="fr-FR" dirty="0" err="1" smtClean="0"/>
              <a:t>Componen</a:t>
            </a:r>
            <a:r>
              <a:rPr lang="ro-RO" altLang="fr-FR" dirty="0" smtClean="0">
                <a:latin typeface="Arial" panose="020B0604020202020204" pitchFamily="34" charset="0"/>
              </a:rPr>
              <a:t>t</a:t>
            </a:r>
            <a:r>
              <a:rPr lang="fr-FR" altLang="fr-FR" dirty="0" smtClean="0"/>
              <a:t>a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5148064" y="260648"/>
            <a:ext cx="199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6 ans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801814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1219200"/>
            <a:ext cx="9144000" cy="5638800"/>
            <a:chOff x="0" y="768"/>
            <a:chExt cx="5760" cy="3552"/>
          </a:xfrm>
        </p:grpSpPr>
        <p:sp>
          <p:nvSpPr>
            <p:cNvPr id="8211" name="Line 3"/>
            <p:cNvSpPr>
              <a:spLocks noChangeShapeType="1"/>
            </p:cNvSpPr>
            <p:nvPr/>
          </p:nvSpPr>
          <p:spPr bwMode="auto">
            <a:xfrm>
              <a:off x="2400" y="768"/>
              <a:ext cx="0" cy="3552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round/>
              <a:headEnd type="triangle" w="lg" len="med"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21600" tIns="10800" rIns="21600" bIns="10800" anchor="ctr"/>
            <a:lstStyle/>
            <a:p>
              <a:endParaRPr lang="fr-FR"/>
            </a:p>
          </p:txBody>
        </p:sp>
        <p:sp>
          <p:nvSpPr>
            <p:cNvPr id="8212" name="Line 4"/>
            <p:cNvSpPr>
              <a:spLocks noChangeShapeType="1"/>
            </p:cNvSpPr>
            <p:nvPr/>
          </p:nvSpPr>
          <p:spPr bwMode="auto">
            <a:xfrm flipH="1">
              <a:off x="0" y="2400"/>
              <a:ext cx="5760" cy="0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round/>
              <a:headEnd type="triangle" w="lg" len="med"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21600" tIns="10800" rIns="21600" bIns="10800" anchor="ctr"/>
            <a:lstStyle/>
            <a:p>
              <a:endParaRPr lang="fr-FR"/>
            </a:p>
          </p:txBody>
        </p:sp>
        <p:sp>
          <p:nvSpPr>
            <p:cNvPr id="8213" name="Rectangle 5"/>
            <p:cNvSpPr>
              <a:spLocks noChangeArrowheads="1"/>
            </p:cNvSpPr>
            <p:nvPr/>
          </p:nvSpPr>
          <p:spPr bwMode="auto">
            <a:xfrm>
              <a:off x="0" y="2496"/>
              <a:ext cx="912" cy="240"/>
            </a:xfrm>
            <a:prstGeom prst="rect">
              <a:avLst/>
            </a:prstGeom>
            <a:gradFill rotWithShape="0">
              <a:gsLst>
                <a:gs pos="0">
                  <a:srgbClr val="00CC00"/>
                </a:gs>
                <a:gs pos="100000">
                  <a:srgbClr val="CCFFCC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21600" tIns="10800" rIns="21600" bIns="10800" anchor="ctr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000" b="1">
                  <a:solidFill>
                    <a:srgbClr val="666633"/>
                  </a:solidFill>
                </a:rPr>
                <a:t>Public</a:t>
              </a:r>
            </a:p>
          </p:txBody>
        </p:sp>
        <p:sp>
          <p:nvSpPr>
            <p:cNvPr id="8214" name="Rectangle 6"/>
            <p:cNvSpPr>
              <a:spLocks noChangeArrowheads="1"/>
            </p:cNvSpPr>
            <p:nvPr/>
          </p:nvSpPr>
          <p:spPr bwMode="auto">
            <a:xfrm>
              <a:off x="4848" y="2496"/>
              <a:ext cx="912" cy="240"/>
            </a:xfrm>
            <a:prstGeom prst="rect">
              <a:avLst/>
            </a:prstGeom>
            <a:gradFill rotWithShape="0">
              <a:gsLst>
                <a:gs pos="0">
                  <a:srgbClr val="CCFFCC"/>
                </a:gs>
                <a:gs pos="100000">
                  <a:srgbClr val="00CC0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21600" tIns="10800" rIns="21600" bIns="10800" anchor="ctr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000" b="1">
                  <a:solidFill>
                    <a:srgbClr val="666633"/>
                  </a:solidFill>
                </a:rPr>
                <a:t> Privat</a:t>
              </a:r>
            </a:p>
          </p:txBody>
        </p:sp>
        <p:sp>
          <p:nvSpPr>
            <p:cNvPr id="8215" name="Rectangle 7"/>
            <p:cNvSpPr>
              <a:spLocks noChangeArrowheads="1"/>
            </p:cNvSpPr>
            <p:nvPr/>
          </p:nvSpPr>
          <p:spPr bwMode="auto">
            <a:xfrm>
              <a:off x="2544" y="4080"/>
              <a:ext cx="912" cy="240"/>
            </a:xfrm>
            <a:prstGeom prst="rect">
              <a:avLst/>
            </a:prstGeom>
            <a:gradFill rotWithShape="0">
              <a:gsLst>
                <a:gs pos="0">
                  <a:srgbClr val="CCFFCC"/>
                </a:gs>
                <a:gs pos="100000">
                  <a:srgbClr val="00CC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21600" tIns="10800" rIns="21600" bIns="10800" anchor="ctr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000" b="1">
                  <a:solidFill>
                    <a:srgbClr val="666633"/>
                  </a:solidFill>
                </a:rPr>
                <a:t>Tehnic</a:t>
              </a:r>
            </a:p>
          </p:txBody>
        </p:sp>
        <p:sp>
          <p:nvSpPr>
            <p:cNvPr id="8216" name="Rectangle 8"/>
            <p:cNvSpPr>
              <a:spLocks noChangeArrowheads="1"/>
            </p:cNvSpPr>
            <p:nvPr/>
          </p:nvSpPr>
          <p:spPr bwMode="auto">
            <a:xfrm>
              <a:off x="2496" y="768"/>
              <a:ext cx="912" cy="240"/>
            </a:xfrm>
            <a:prstGeom prst="rect">
              <a:avLst/>
            </a:prstGeom>
            <a:gradFill rotWithShape="0">
              <a:gsLst>
                <a:gs pos="0">
                  <a:srgbClr val="00CC00"/>
                </a:gs>
                <a:gs pos="100000">
                  <a:srgbClr val="CCFFCC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21600" tIns="10800" rIns="21600" bIns="10800" anchor="ctr"/>
            <a:lstStyle>
              <a:lvl1pPr>
                <a:spcBef>
                  <a:spcPct val="20000"/>
                </a:spcBef>
                <a:buClr>
                  <a:srgbClr val="3E9B15"/>
                </a:buClr>
                <a:buFont typeface="Wingdings 2" panose="05020102010507070707" pitchFamily="18" charset="2"/>
                <a:buChar char="»"/>
                <a:defRPr sz="2400">
                  <a:solidFill>
                    <a:srgbClr val="A21A58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bg2"/>
                  </a:solidFill>
                  <a:latin typeface="Arial" panose="020B0604020202020204" pitchFamily="34" charset="0"/>
                  <a:ea typeface="ヒラギノ角ゴ Pro W3" pitchFamily="-48" charset="-128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FR" altLang="fr-FR" sz="2000" b="1">
                  <a:solidFill>
                    <a:srgbClr val="666633"/>
                  </a:solidFill>
                </a:rPr>
                <a:t>Politic</a:t>
              </a:r>
            </a:p>
          </p:txBody>
        </p:sp>
      </p:grpSp>
      <p:sp>
        <p:nvSpPr>
          <p:cNvPr id="63497" name="Oval 9"/>
          <p:cNvSpPr>
            <a:spLocks noChangeArrowheads="1"/>
          </p:cNvSpPr>
          <p:nvPr/>
        </p:nvSpPr>
        <p:spPr bwMode="auto">
          <a:xfrm>
            <a:off x="2819400" y="2895600"/>
            <a:ext cx="1905000" cy="1676400"/>
          </a:xfrm>
          <a:prstGeom prst="ellipse">
            <a:avLst/>
          </a:prstGeom>
          <a:gradFill rotWithShape="0">
            <a:gsLst>
              <a:gs pos="0">
                <a:srgbClr val="CC6600"/>
              </a:gs>
              <a:gs pos="50000">
                <a:srgbClr val="FFFFFF"/>
              </a:gs>
              <a:gs pos="100000">
                <a:srgbClr val="CC6600"/>
              </a:gs>
            </a:gsLst>
            <a:lin ang="5400000" scaled="1"/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2000" b="1">
                <a:solidFill>
                  <a:srgbClr val="0E5434"/>
                </a:solidFill>
              </a:rPr>
              <a:t>Camere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2000" b="1">
                <a:solidFill>
                  <a:srgbClr val="0E5434"/>
                </a:solidFill>
              </a:rPr>
              <a:t>agricole</a:t>
            </a:r>
          </a:p>
        </p:txBody>
      </p:sp>
      <p:sp>
        <p:nvSpPr>
          <p:cNvPr id="63498" name="Oval 10"/>
          <p:cNvSpPr>
            <a:spLocks noChangeArrowheads="1"/>
          </p:cNvSpPr>
          <p:nvPr/>
        </p:nvSpPr>
        <p:spPr bwMode="auto">
          <a:xfrm>
            <a:off x="3886200" y="5181600"/>
            <a:ext cx="1219200" cy="11430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SAFER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Gestiunea 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terenului</a:t>
            </a:r>
          </a:p>
        </p:txBody>
      </p:sp>
      <p:sp>
        <p:nvSpPr>
          <p:cNvPr id="63499" name="Oval 11"/>
          <p:cNvSpPr>
            <a:spLocks noChangeArrowheads="1"/>
          </p:cNvSpPr>
          <p:nvPr/>
        </p:nvSpPr>
        <p:spPr bwMode="auto">
          <a:xfrm>
            <a:off x="6629400" y="3962400"/>
            <a:ext cx="1066800" cy="10668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600" b="1">
                <a:solidFill>
                  <a:srgbClr val="666633"/>
                </a:solidFill>
              </a:rPr>
              <a:t>Casa de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600" b="1">
                <a:solidFill>
                  <a:srgbClr val="666633"/>
                </a:solidFill>
              </a:rPr>
              <a:t>ajutor 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600" b="1">
                <a:solidFill>
                  <a:srgbClr val="666633"/>
                </a:solidFill>
              </a:rPr>
              <a:t>social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600" b="1">
                <a:solidFill>
                  <a:srgbClr val="666633"/>
                </a:solidFill>
              </a:rPr>
              <a:t>agri</a:t>
            </a:r>
            <a:r>
              <a:rPr lang="fr-FR" altLang="fr-FR" sz="1800" b="1">
                <a:solidFill>
                  <a:srgbClr val="666633"/>
                </a:solidFill>
              </a:rPr>
              <a:t>col</a:t>
            </a:r>
          </a:p>
        </p:txBody>
      </p:sp>
      <p:sp>
        <p:nvSpPr>
          <p:cNvPr id="63501" name="Oval 13"/>
          <p:cNvSpPr>
            <a:spLocks noChangeArrowheads="1"/>
          </p:cNvSpPr>
          <p:nvPr/>
        </p:nvSpPr>
        <p:spPr bwMode="auto">
          <a:xfrm>
            <a:off x="4343400" y="3657600"/>
            <a:ext cx="2057400" cy="14478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Centre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de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gestiune</a:t>
            </a:r>
          </a:p>
        </p:txBody>
      </p:sp>
      <p:sp>
        <p:nvSpPr>
          <p:cNvPr id="63502" name="Oval 14"/>
          <p:cNvSpPr>
            <a:spLocks noChangeArrowheads="1"/>
          </p:cNvSpPr>
          <p:nvPr/>
        </p:nvSpPr>
        <p:spPr bwMode="auto">
          <a:xfrm>
            <a:off x="6629400" y="1600200"/>
            <a:ext cx="2057400" cy="24384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Sindicate</a:t>
            </a:r>
          </a:p>
        </p:txBody>
      </p:sp>
      <p:sp>
        <p:nvSpPr>
          <p:cNvPr id="63503" name="Oval 15"/>
          <p:cNvSpPr>
            <a:spLocks noChangeArrowheads="1"/>
          </p:cNvSpPr>
          <p:nvPr/>
        </p:nvSpPr>
        <p:spPr bwMode="auto">
          <a:xfrm>
            <a:off x="7391400" y="5181600"/>
            <a:ext cx="1371600" cy="12954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Crédit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Agricole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(banca)</a:t>
            </a:r>
          </a:p>
        </p:txBody>
      </p:sp>
      <p:sp>
        <p:nvSpPr>
          <p:cNvPr id="63504" name="Oval 16"/>
          <p:cNvSpPr>
            <a:spLocks noChangeArrowheads="1"/>
          </p:cNvSpPr>
          <p:nvPr/>
        </p:nvSpPr>
        <p:spPr bwMode="auto">
          <a:xfrm>
            <a:off x="5410200" y="4876800"/>
            <a:ext cx="1905000" cy="13716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Cooperative</a:t>
            </a:r>
          </a:p>
        </p:txBody>
      </p:sp>
      <p:sp>
        <p:nvSpPr>
          <p:cNvPr id="63505" name="Oval 17"/>
          <p:cNvSpPr>
            <a:spLocks noChangeArrowheads="1"/>
          </p:cNvSpPr>
          <p:nvPr/>
        </p:nvSpPr>
        <p:spPr bwMode="auto">
          <a:xfrm>
            <a:off x="1219200" y="2057400"/>
            <a:ext cx="1600200" cy="35052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 dirty="0">
                <a:solidFill>
                  <a:srgbClr val="666633"/>
                </a:solidFill>
              </a:rPr>
              <a:t>MIN. AGRI.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 dirty="0" smtClean="0">
                <a:solidFill>
                  <a:srgbClr val="666633"/>
                </a:solidFill>
              </a:rPr>
              <a:t>DRAF</a:t>
            </a:r>
            <a:endParaRPr lang="fr-FR" altLang="fr-FR" sz="1800" b="1" dirty="0">
              <a:solidFill>
                <a:srgbClr val="666633"/>
              </a:solidFill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 dirty="0" smtClean="0">
                <a:solidFill>
                  <a:srgbClr val="666633"/>
                </a:solidFill>
              </a:rPr>
              <a:t>DDTM</a:t>
            </a:r>
            <a:endParaRPr lang="fr-FR" altLang="fr-FR" sz="1800" b="1" dirty="0">
              <a:solidFill>
                <a:srgbClr val="666633"/>
              </a:solidFill>
            </a:endParaRPr>
          </a:p>
        </p:txBody>
      </p:sp>
      <p:sp>
        <p:nvSpPr>
          <p:cNvPr id="63506" name="Oval 18"/>
          <p:cNvSpPr>
            <a:spLocks noChangeArrowheads="1"/>
          </p:cNvSpPr>
          <p:nvPr/>
        </p:nvSpPr>
        <p:spPr bwMode="auto">
          <a:xfrm>
            <a:off x="2571750" y="4572000"/>
            <a:ext cx="1447800" cy="11430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endParaRPr lang="fr-FR" altLang="fr-FR" sz="1400" b="1">
              <a:solidFill>
                <a:srgbClr val="666633"/>
              </a:solidFill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400" b="1">
                <a:solidFill>
                  <a:srgbClr val="666633"/>
                </a:solidFill>
              </a:rPr>
              <a:t>Organisme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400" b="1">
                <a:solidFill>
                  <a:srgbClr val="666633"/>
                </a:solidFill>
              </a:rPr>
              <a:t> de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400" b="1">
                <a:solidFill>
                  <a:srgbClr val="666633"/>
                </a:solidFill>
              </a:rPr>
              <a:t>finantare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fr-FR" altLang="fr-FR" sz="1400" b="1">
              <a:solidFill>
                <a:srgbClr val="666633"/>
              </a:solidFill>
            </a:endParaRPr>
          </a:p>
        </p:txBody>
      </p:sp>
      <p:sp>
        <p:nvSpPr>
          <p:cNvPr id="63509" name="Oval 21"/>
          <p:cNvSpPr>
            <a:spLocks noChangeArrowheads="1"/>
          </p:cNvSpPr>
          <p:nvPr/>
        </p:nvSpPr>
        <p:spPr bwMode="auto">
          <a:xfrm>
            <a:off x="7572375" y="4286250"/>
            <a:ext cx="1295400" cy="1066800"/>
          </a:xfrm>
          <a:prstGeom prst="ellipse">
            <a:avLst/>
          </a:prstGeom>
          <a:gradFill rotWithShape="0">
            <a:gsLst>
              <a:gs pos="0">
                <a:srgbClr val="FFFFCC"/>
              </a:gs>
              <a:gs pos="100000">
                <a:srgbClr val="CC6600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bg2"/>
            </a:solidFill>
            <a:round/>
            <a:headEnd/>
            <a:tailEnd/>
          </a:ln>
        </p:spPr>
        <p:txBody>
          <a:bodyPr wrap="none" lIns="21600" tIns="10800" rIns="21600" bIns="10800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Groupama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fr-FR" altLang="fr-FR" sz="1800" b="1">
                <a:solidFill>
                  <a:srgbClr val="666633"/>
                </a:solidFill>
              </a:rPr>
              <a:t>(asigurari)</a:t>
            </a:r>
          </a:p>
        </p:txBody>
      </p:sp>
      <p:sp>
        <p:nvSpPr>
          <p:cNvPr id="63510" name="Rectangle 22"/>
          <p:cNvSpPr>
            <a:spLocks noChangeArrowheads="1"/>
          </p:cNvSpPr>
          <p:nvPr/>
        </p:nvSpPr>
        <p:spPr bwMode="auto">
          <a:xfrm>
            <a:off x="3352800" y="228600"/>
            <a:ext cx="5105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buClr>
                <a:srgbClr val="3E9B15"/>
              </a:buClr>
              <a:buFont typeface="Wingdings 2" panose="05020102010507070707" pitchFamily="18" charset="2"/>
              <a:buChar char="»"/>
              <a:defRPr sz="2400">
                <a:solidFill>
                  <a:srgbClr val="A21A58"/>
                </a:solidFill>
                <a:latin typeface="Arial" panose="020B0604020202020204" pitchFamily="34" charset="0"/>
                <a:ea typeface="ヒラギノ角ゴ Pro W3" pitchFamily="-48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bg2"/>
                </a:solidFill>
                <a:latin typeface="Arial" panose="020B0604020202020204" pitchFamily="34" charset="0"/>
                <a:ea typeface="ヒラギノ角ゴ Pro W3" pitchFamily="-48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fr-FR" altLang="fr-FR" sz="4400" b="1">
                <a:solidFill>
                  <a:srgbClr val="CC6600"/>
                </a:solidFill>
              </a:rPr>
              <a:t>Positionnements</a:t>
            </a:r>
          </a:p>
        </p:txBody>
      </p:sp>
      <p:sp>
        <p:nvSpPr>
          <p:cNvPr id="8210" name="Rectangle 2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altLang="fr-FR" smtClean="0"/>
              <a:t>Raporturi</a:t>
            </a:r>
          </a:p>
        </p:txBody>
      </p:sp>
    </p:spTree>
    <p:extLst>
      <p:ext uri="{BB962C8B-B14F-4D97-AF65-F5344CB8AC3E}">
        <p14:creationId xmlns:p14="http://schemas.microsoft.com/office/powerpoint/2010/main" val="4157015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3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3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7" grpId="0" animBg="1" autoUpdateAnimBg="0"/>
      <p:bldP spid="63498" grpId="0" animBg="1" autoUpdateAnimBg="0"/>
      <p:bldP spid="63499" grpId="0" animBg="1" autoUpdateAnimBg="0"/>
      <p:bldP spid="63501" grpId="0" animBg="1" autoUpdateAnimBg="0"/>
      <p:bldP spid="63502" grpId="0" animBg="1" autoUpdateAnimBg="0"/>
      <p:bldP spid="63503" grpId="0" animBg="1" autoUpdateAnimBg="0"/>
      <p:bldP spid="63504" grpId="0" animBg="1" autoUpdateAnimBg="0"/>
      <p:bldP spid="63505" grpId="0" animBg="1" autoUpdateAnimBg="0"/>
      <p:bldP spid="63506" grpId="0" animBg="1" autoUpdateAnimBg="0"/>
      <p:bldP spid="63509" grpId="0" animBg="1" autoUpdateAnimBg="0"/>
      <p:bldP spid="6351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533400" y="228600"/>
            <a:ext cx="7772400" cy="129540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3600" b="1">
                <a:solidFill>
                  <a:schemeClr val="tx2"/>
                </a:solidFill>
              </a:rPr>
              <a:t/>
            </a:r>
            <a:br>
              <a:rPr lang="fr-FR" sz="3600" b="1">
                <a:solidFill>
                  <a:schemeClr val="tx2"/>
                </a:solidFill>
              </a:rPr>
            </a:br>
            <a:r>
              <a:rPr lang="fr-FR" sz="3600" b="1">
                <a:solidFill>
                  <a:schemeClr val="tx2"/>
                </a:solidFill>
              </a:rPr>
              <a:t>Les élections des membres des chambres d’agriculture</a:t>
            </a:r>
            <a:r>
              <a:rPr lang="fr-FR" sz="3600">
                <a:solidFill>
                  <a:schemeClr val="tx2"/>
                </a:solidFill>
              </a:rPr>
              <a:t/>
            </a:r>
            <a:br>
              <a:rPr lang="fr-FR" sz="3600">
                <a:solidFill>
                  <a:schemeClr val="tx2"/>
                </a:solidFill>
              </a:rPr>
            </a:br>
            <a:endParaRPr lang="fr-FR" sz="2800">
              <a:solidFill>
                <a:schemeClr val="tx2"/>
              </a:solidFill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85800" y="1676400"/>
            <a:ext cx="7543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>
                <a:solidFill>
                  <a:schemeClr val="tx1"/>
                </a:solidFill>
                <a:latin typeface="Tahoma" panose="020B0604030504040204" pitchFamily="34" charset="0"/>
              </a:rPr>
              <a:t>Chambre d’Agriculture 		Établissement public 					géré par des élus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838200" y="3124200"/>
            <a:ext cx="7391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fr-FR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fr-FR" sz="2000">
                <a:solidFill>
                  <a:schemeClr val="tx1"/>
                </a:solidFill>
                <a:latin typeface="Tahoma" panose="020B0604030504040204" pitchFamily="34" charset="0"/>
              </a:rPr>
              <a:t>Une légitimité issue des élections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fr-FR" sz="2000">
                <a:solidFill>
                  <a:schemeClr val="tx1"/>
                </a:solidFill>
                <a:latin typeface="Tahoma" panose="020B0604030504040204" pitchFamily="34" charset="0"/>
              </a:rPr>
              <a:t> La représentativité : 10 collèges + CRPF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fr-FR" sz="2000">
                <a:solidFill>
                  <a:schemeClr val="tx1"/>
                </a:solidFill>
                <a:latin typeface="Tahoma" panose="020B0604030504040204" pitchFamily="34" charset="0"/>
              </a:rPr>
              <a:t> L’exercice de la mission consultative L. 511-1 et L. 511-3 du code rural</a:t>
            </a:r>
          </a:p>
          <a:p>
            <a:pPr algn="just" eaLnBrk="1" hangingPunct="1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fr-FR" sz="2000">
                <a:solidFill>
                  <a:schemeClr val="tx1"/>
                </a:solidFill>
                <a:latin typeface="Tahoma" panose="020B0604030504040204" pitchFamily="34" charset="0"/>
              </a:rPr>
              <a:t> Critère de représentativité des organisations syndicales d’exploitants agricoles au sein de certains organismes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762000" y="5638800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>
                <a:solidFill>
                  <a:schemeClr val="tx1"/>
                </a:solidFill>
                <a:latin typeface="Tahoma" panose="020B0604030504040204" pitchFamily="34" charset="0"/>
              </a:rPr>
              <a:t>Durée du mandat des membres = </a:t>
            </a:r>
            <a:r>
              <a:rPr lang="fr-FR">
                <a:solidFill>
                  <a:srgbClr val="FF0000"/>
                </a:solidFill>
                <a:latin typeface="Tahoma" panose="020B0604030504040204" pitchFamily="34" charset="0"/>
              </a:rPr>
              <a:t>6 ans</a:t>
            </a:r>
          </a:p>
        </p:txBody>
      </p:sp>
      <p:sp>
        <p:nvSpPr>
          <p:cNvPr id="10246" name="AutoShape 6"/>
          <p:cNvSpPr>
            <a:spLocks noChangeArrowheads="1"/>
          </p:cNvSpPr>
          <p:nvPr/>
        </p:nvSpPr>
        <p:spPr bwMode="auto">
          <a:xfrm>
            <a:off x="4267200" y="1828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>
              <a:solidFill>
                <a:schemeClr val="tx1"/>
              </a:solidFill>
            </a:endParaRPr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4419600" y="2590800"/>
            <a:ext cx="3048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>
              <a:solidFill>
                <a:schemeClr val="tx1"/>
              </a:solidFill>
            </a:endParaRPr>
          </a:p>
        </p:txBody>
      </p:sp>
      <p:pic>
        <p:nvPicPr>
          <p:cNvPr id="10248" name="Picture 8" descr="http://jeanloupece.fr/.a/6a01053544d24f970c016765375427970b-800w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2590800"/>
            <a:ext cx="104933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7615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762000" y="304800"/>
            <a:ext cx="6350000" cy="72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3200">
                <a:solidFill>
                  <a:srgbClr val="FF3300"/>
                </a:solidFill>
              </a:rPr>
              <a:t>Trois rôles pour les élus</a:t>
            </a:r>
          </a:p>
        </p:txBody>
      </p:sp>
      <p:sp>
        <p:nvSpPr>
          <p:cNvPr id="12291" name="Text Box 14"/>
          <p:cNvSpPr txBox="1">
            <a:spLocks noChangeArrowheads="1"/>
          </p:cNvSpPr>
          <p:nvPr/>
        </p:nvSpPr>
        <p:spPr bwMode="auto">
          <a:xfrm>
            <a:off x="277813" y="3276600"/>
            <a:ext cx="2998787" cy="1208088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800" b="1">
                <a:solidFill>
                  <a:schemeClr val="tx1"/>
                </a:solidFill>
                <a:latin typeface="Arial" panose="020B0604020202020204" pitchFamily="34" charset="0"/>
              </a:rPr>
              <a:t>Organisme de service</a:t>
            </a:r>
          </a:p>
        </p:txBody>
      </p:sp>
      <p:sp>
        <p:nvSpPr>
          <p:cNvPr id="12292" name="Text Box 15"/>
          <p:cNvSpPr txBox="1">
            <a:spLocks noChangeArrowheads="1"/>
          </p:cNvSpPr>
          <p:nvPr/>
        </p:nvSpPr>
        <p:spPr bwMode="auto">
          <a:xfrm>
            <a:off x="277813" y="4881563"/>
            <a:ext cx="2998787" cy="1208087"/>
          </a:xfrm>
          <a:prstGeom prst="rect">
            <a:avLst/>
          </a:prstGeom>
          <a:gradFill rotWithShape="0">
            <a:gsLst>
              <a:gs pos="0">
                <a:srgbClr val="0000FF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800" b="1">
                <a:solidFill>
                  <a:schemeClr val="tx1"/>
                </a:solidFill>
                <a:latin typeface="Arial" panose="020B0604020202020204" pitchFamily="34" charset="0"/>
              </a:rPr>
              <a:t>Assemblée d’Elus</a:t>
            </a:r>
          </a:p>
        </p:txBody>
      </p:sp>
      <p:sp>
        <p:nvSpPr>
          <p:cNvPr id="12293" name="Rectangle 16"/>
          <p:cNvSpPr>
            <a:spLocks noChangeArrowheads="1"/>
          </p:cNvSpPr>
          <p:nvPr/>
        </p:nvSpPr>
        <p:spPr bwMode="auto">
          <a:xfrm>
            <a:off x="3478213" y="4881563"/>
            <a:ext cx="5359400" cy="1208087"/>
          </a:xfrm>
          <a:prstGeom prst="rect">
            <a:avLst/>
          </a:prstGeom>
          <a:gradFill rotWithShape="0">
            <a:gsLst>
              <a:gs pos="0">
                <a:srgbClr val="0000FF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fr-FR" sz="2000" b="1">
                <a:solidFill>
                  <a:schemeClr val="tx1"/>
                </a:solidFill>
                <a:latin typeface="Arial" panose="020B0604020202020204" pitchFamily="34" charset="0"/>
              </a:rPr>
              <a:t>Définissent l’intérêt général agricole de leur ressort – Donnent des avis sur toute question agricole ou para-agricole</a:t>
            </a:r>
          </a:p>
        </p:txBody>
      </p:sp>
      <p:sp>
        <p:nvSpPr>
          <p:cNvPr id="12294" name="Rectangle 17"/>
          <p:cNvSpPr>
            <a:spLocks noChangeArrowheads="1"/>
          </p:cNvSpPr>
          <p:nvPr/>
        </p:nvSpPr>
        <p:spPr bwMode="auto">
          <a:xfrm>
            <a:off x="3505200" y="1752600"/>
            <a:ext cx="5359400" cy="1208088"/>
          </a:xfrm>
          <a:prstGeom prst="rect">
            <a:avLst/>
          </a:prstGeom>
          <a:gradFill rotWithShape="0">
            <a:gsLst>
              <a:gs pos="0">
                <a:srgbClr val="8D8D8D"/>
              </a:gs>
              <a:gs pos="50000">
                <a:srgbClr val="C0C0C0"/>
              </a:gs>
              <a:gs pos="100000">
                <a:srgbClr val="8D8D8D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fr-FR" sz="2000" b="1" dirty="0">
                <a:solidFill>
                  <a:schemeClr val="tx1"/>
                </a:solidFill>
                <a:latin typeface="Arial" panose="020B0604020202020204" pitchFamily="34" charset="0"/>
              </a:rPr>
              <a:t>Assurent un service public sur des missions réglementaires </a:t>
            </a:r>
          </a:p>
        </p:txBody>
      </p:sp>
      <p:sp>
        <p:nvSpPr>
          <p:cNvPr id="12295" name="Rectangle 18"/>
          <p:cNvSpPr>
            <a:spLocks noChangeArrowheads="1"/>
          </p:cNvSpPr>
          <p:nvPr/>
        </p:nvSpPr>
        <p:spPr bwMode="auto">
          <a:xfrm>
            <a:off x="3478213" y="3276600"/>
            <a:ext cx="5359400" cy="1208088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fr-FR" sz="2000" b="1">
                <a:solidFill>
                  <a:schemeClr val="tx1"/>
                </a:solidFill>
                <a:latin typeface="Arial" panose="020B0604020202020204" pitchFamily="34" charset="0"/>
              </a:rPr>
              <a:t>Fixent les orientations du développement – Déterminent les actions prioritaires et leurs modes de financement</a:t>
            </a:r>
          </a:p>
        </p:txBody>
      </p:sp>
      <p:sp>
        <p:nvSpPr>
          <p:cNvPr id="12296" name="Text Box 23"/>
          <p:cNvSpPr txBox="1">
            <a:spLocks noChangeArrowheads="1"/>
          </p:cNvSpPr>
          <p:nvPr/>
        </p:nvSpPr>
        <p:spPr bwMode="auto">
          <a:xfrm>
            <a:off x="277813" y="1789113"/>
            <a:ext cx="2971800" cy="1208087"/>
          </a:xfrm>
          <a:prstGeom prst="rect">
            <a:avLst/>
          </a:prstGeom>
          <a:gradFill rotWithShape="0">
            <a:gsLst>
              <a:gs pos="0">
                <a:srgbClr val="8D8D8D"/>
              </a:gs>
              <a:gs pos="50000">
                <a:srgbClr val="C0C0C0"/>
              </a:gs>
              <a:gs pos="100000">
                <a:srgbClr val="8D8D8D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fr-FR" sz="2800" b="1">
                <a:solidFill>
                  <a:schemeClr val="tx1"/>
                </a:solidFill>
                <a:latin typeface="Arial" panose="020B0604020202020204" pitchFamily="34" charset="0"/>
              </a:rPr>
              <a:t>Etablissement Public</a:t>
            </a:r>
          </a:p>
        </p:txBody>
      </p:sp>
    </p:spTree>
    <p:extLst>
      <p:ext uri="{BB962C8B-B14F-4D97-AF65-F5344CB8AC3E}">
        <p14:creationId xmlns:p14="http://schemas.microsoft.com/office/powerpoint/2010/main" val="247522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3568" y="332656"/>
            <a:ext cx="56886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600" dirty="0" smtClean="0">
                <a:solidFill>
                  <a:srgbClr val="FF9900"/>
                </a:solidFill>
              </a:rPr>
              <a:t>La Chambre d’Agriculture, c’est :</a:t>
            </a:r>
            <a:endParaRPr lang="fr-FR" sz="2600" dirty="0">
              <a:solidFill>
                <a:srgbClr val="FF99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17425" y="1052736"/>
            <a:ext cx="734481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fr-FR" dirty="0" smtClean="0"/>
              <a:t>52 membres élus 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7 commissions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16 comités d’orientation</a:t>
            </a:r>
          </a:p>
          <a:p>
            <a:pPr>
              <a:lnSpc>
                <a:spcPct val="200000"/>
              </a:lnSpc>
            </a:pPr>
            <a:r>
              <a:rPr lang="fr-FR" dirty="0" smtClean="0"/>
              <a:t>106 </a:t>
            </a:r>
            <a:r>
              <a:rPr lang="fr-FR" dirty="0"/>
              <a:t>salariés</a:t>
            </a:r>
          </a:p>
          <a:p>
            <a:pPr>
              <a:lnSpc>
                <a:spcPct val="150000"/>
              </a:lnSpc>
            </a:pPr>
            <a:r>
              <a:rPr lang="fr-FR" dirty="0" smtClean="0"/>
              <a:t>6 antennes sur le département</a:t>
            </a:r>
          </a:p>
          <a:p>
            <a:r>
              <a:rPr lang="fr-FR" dirty="0" smtClean="0"/>
              <a:t>5 services : Elevage, Agronomie, </a:t>
            </a:r>
            <a:r>
              <a:rPr lang="fr-FR" dirty="0" err="1" smtClean="0"/>
              <a:t>Eco-entreprises</a:t>
            </a:r>
            <a:r>
              <a:rPr lang="fr-FR" dirty="0" smtClean="0"/>
              <a:t>, formation-installation et territoires</a:t>
            </a:r>
          </a:p>
          <a:p>
            <a:endParaRPr lang="fr-FR" dirty="0" smtClean="0"/>
          </a:p>
          <a:p>
            <a:r>
              <a:rPr lang="fr-FR" dirty="0" smtClean="0"/>
              <a:t>Et des fonctions transversales : communication, information, environnement, marketing et démarche qualité des services</a:t>
            </a:r>
          </a:p>
          <a:p>
            <a:pPr>
              <a:lnSpc>
                <a:spcPct val="200000"/>
              </a:lnSpc>
            </a:pPr>
            <a:endParaRPr lang="fr-FR" dirty="0"/>
          </a:p>
        </p:txBody>
      </p:sp>
      <p:pic>
        <p:nvPicPr>
          <p:cNvPr id="5" name="Picture 1032" descr="http://auchanvalsud.unblog.fr/files/2013/02/reunion-commission-de-trava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124" y="4365104"/>
            <a:ext cx="1183117" cy="8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icoeurdray035d\Bureau\Carte Services Territoir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92896"/>
            <a:ext cx="1050003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http://jeanloupece.fr/.a/6a01053544d24f970c016765375427970b-800w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268760"/>
            <a:ext cx="830231" cy="1085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63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60350"/>
            <a:ext cx="7129462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012160" y="908720"/>
            <a:ext cx="8386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2013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7129462" cy="632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12160" y="620688"/>
            <a:ext cx="8386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ercle haut pw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956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7" descr="logo_CA_Ille_Vilaine_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"/>
            <a:ext cx="14414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2590800" y="762000"/>
            <a:ext cx="48768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sz="3600">
                <a:solidFill>
                  <a:srgbClr val="645550"/>
                </a:solidFill>
              </a:rPr>
              <a:t>LES ACTIONS</a:t>
            </a:r>
            <a:endParaRPr lang="fr-FR" sz="2000">
              <a:solidFill>
                <a:srgbClr val="645550"/>
              </a:solidFill>
            </a:endParaRPr>
          </a:p>
        </p:txBody>
      </p:sp>
      <p:sp>
        <p:nvSpPr>
          <p:cNvPr id="13317" name="ZoneTexte 2"/>
          <p:cNvSpPr txBox="1">
            <a:spLocks noChangeArrowheads="1"/>
          </p:cNvSpPr>
          <p:nvPr/>
        </p:nvSpPr>
        <p:spPr bwMode="auto">
          <a:xfrm>
            <a:off x="1331913" y="2205038"/>
            <a:ext cx="6932612" cy="3354387"/>
          </a:xfrm>
          <a:prstGeom prst="rect">
            <a:avLst/>
          </a:prstGeom>
          <a:solidFill>
            <a:srgbClr val="6455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 typeface="Verdana" panose="020B0604030504040204" pitchFamily="34" charset="0"/>
              <a:buAutoNum type="arabicPeriod"/>
            </a:pPr>
            <a:r>
              <a:rPr lang="fr-FR">
                <a:solidFill>
                  <a:schemeClr val="bg1"/>
                </a:solidFill>
              </a:rPr>
              <a:t>COMPETITIVITE DES FILIERES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Verdana" panose="020B0604030504040204" pitchFamily="34" charset="0"/>
              <a:buAutoNum type="arabicPeriod"/>
            </a:pPr>
            <a:r>
              <a:rPr lang="fr-FR">
                <a:solidFill>
                  <a:schemeClr val="bg1"/>
                </a:solidFill>
              </a:rPr>
              <a:t>EMPLOI &amp; INSTALLATION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Verdana" panose="020B0604030504040204" pitchFamily="34" charset="0"/>
              <a:buAutoNum type="arabicPeriod"/>
            </a:pPr>
            <a:r>
              <a:rPr lang="fr-FR">
                <a:solidFill>
                  <a:schemeClr val="bg1"/>
                </a:solidFill>
              </a:rPr>
              <a:t>PERFORMANCE DE L’ENTREPRISE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Verdana" panose="020B0604030504040204" pitchFamily="34" charset="0"/>
              <a:buAutoNum type="arabicPeriod"/>
            </a:pPr>
            <a:r>
              <a:rPr lang="fr-FR">
                <a:solidFill>
                  <a:schemeClr val="bg1"/>
                </a:solidFill>
              </a:rPr>
              <a:t>TERRITOIRES ET ACTIVITES AGRICOLES</a:t>
            </a:r>
          </a:p>
          <a:p>
            <a:pPr>
              <a:spcBef>
                <a:spcPct val="0"/>
              </a:spcBef>
              <a:buFont typeface="Verdana" panose="020B0604030504040204" pitchFamily="34" charset="0"/>
              <a:buAutoNum type="arabicPeriod"/>
            </a:pPr>
            <a:endParaRPr lang="fr-FR">
              <a:solidFill>
                <a:schemeClr val="bg1"/>
              </a:solidFill>
            </a:endParaRPr>
          </a:p>
          <a:p>
            <a:pPr lvl="1">
              <a:spcBef>
                <a:spcPct val="0"/>
              </a:spcBef>
              <a:buFontTx/>
              <a:buNone/>
            </a:pPr>
            <a:r>
              <a:rPr lang="fr-FR" sz="2400">
                <a:solidFill>
                  <a:schemeClr val="bg1"/>
                </a:solidFill>
              </a:rPr>
              <a:t>PRES DE CHEZ VOUS</a:t>
            </a:r>
          </a:p>
          <a:p>
            <a:pPr>
              <a:spcBef>
                <a:spcPct val="0"/>
              </a:spcBef>
              <a:buFont typeface="Verdana" panose="020B0604030504040204" pitchFamily="34" charset="0"/>
              <a:buAutoNum type="arabicPeriod"/>
            </a:pPr>
            <a:endParaRPr lang="fr-FR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cercle haut pw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956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2286000"/>
            <a:ext cx="7315200" cy="1219200"/>
          </a:xfrm>
        </p:spPr>
        <p:txBody>
          <a:bodyPr/>
          <a:lstStyle/>
          <a:p>
            <a:pPr marL="742950" indent="-742950" eaLnBrk="1" hangingPunct="1">
              <a:buFont typeface="Verdana" panose="020B0604030504040204" pitchFamily="34" charset="0"/>
              <a:buAutoNum type="arabicPeriod"/>
            </a:pPr>
            <a:r>
              <a:rPr lang="fr-FR" sz="3600" smtClean="0">
                <a:solidFill>
                  <a:srgbClr val="934F82"/>
                </a:solidFill>
              </a:rPr>
              <a:t>COMPETITIVITE</a:t>
            </a:r>
            <a:r>
              <a:rPr lang="fr-FR" sz="3600" smtClean="0"/>
              <a:t> </a:t>
            </a:r>
            <a:r>
              <a:rPr lang="fr-FR" sz="3600" smtClean="0">
                <a:solidFill>
                  <a:srgbClr val="934F82"/>
                </a:solidFill>
              </a:rPr>
              <a:t>DES FILIERES</a:t>
            </a:r>
          </a:p>
        </p:txBody>
      </p:sp>
      <p:pic>
        <p:nvPicPr>
          <p:cNvPr id="14340" name="Picture 7" descr="logo_CA_Ille_Vilaine_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"/>
            <a:ext cx="14414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800080"/>
                </a:solidFill>
              </a:rPr>
              <a:t>POLITIQUES AGRICOLES</a:t>
            </a:r>
          </a:p>
        </p:txBody>
      </p:sp>
      <p:pic>
        <p:nvPicPr>
          <p:cNvPr id="15363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175" y="1673225"/>
            <a:ext cx="392747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364" name="Objet 4"/>
          <p:cNvGraphicFramePr>
            <a:graphicFrameLocks noChangeAspect="1"/>
          </p:cNvGraphicFramePr>
          <p:nvPr/>
        </p:nvGraphicFramePr>
        <p:xfrm>
          <a:off x="6169025" y="4221163"/>
          <a:ext cx="2105025" cy="148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Acrobat Document" r:id="rId4" imgW="8019943" imgH="5667255" progId="AcroExch.Document.11">
                  <p:embed/>
                </p:oleObj>
              </mc:Choice>
              <mc:Fallback>
                <p:oleObj name="Acrobat Document" r:id="rId4" imgW="8019943" imgH="5667255" progId="AcroExch.Document.11">
                  <p:embed/>
                  <p:pic>
                    <p:nvPicPr>
                      <p:cNvPr id="0" name="Obje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9025" y="4221163"/>
                        <a:ext cx="2105025" cy="148748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863600" y="3549650"/>
            <a:ext cx="4176713" cy="1569660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800" dirty="0">
                <a:solidFill>
                  <a:schemeClr val="bg1"/>
                </a:solidFill>
              </a:rPr>
              <a:t>PAC</a:t>
            </a:r>
          </a:p>
          <a:p>
            <a:pPr>
              <a:buSzPct val="100000"/>
              <a:defRPr/>
            </a:pP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15366" name="ZoneTexte 6"/>
          <p:cNvSpPr txBox="1">
            <a:spLocks noChangeArrowheads="1"/>
          </p:cNvSpPr>
          <p:nvPr/>
        </p:nvSpPr>
        <p:spPr bwMode="auto">
          <a:xfrm>
            <a:off x="863600" y="1700213"/>
            <a:ext cx="3887788" cy="1323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64554F"/>
                </a:solidFill>
              </a:rPr>
              <a:t>Marcel Denieul, Président de la commission économie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2000" i="1">
                <a:solidFill>
                  <a:srgbClr val="C00000"/>
                </a:solidFill>
              </a:rPr>
              <a:t>« Préparons nous à 2015 »</a:t>
            </a:r>
            <a:br>
              <a:rPr lang="fr-FR" sz="2000" i="1">
                <a:solidFill>
                  <a:srgbClr val="C00000"/>
                </a:solidFill>
              </a:rPr>
            </a:br>
            <a:endParaRPr lang="fr-FR" sz="2000">
              <a:solidFill>
                <a:srgbClr val="64554F"/>
              </a:solidFill>
            </a:endParaRPr>
          </a:p>
        </p:txBody>
      </p:sp>
      <p:sp>
        <p:nvSpPr>
          <p:cNvPr id="15367" name="ZoneTexte 7"/>
          <p:cNvSpPr txBox="1">
            <a:spLocks noChangeArrowheads="1"/>
          </p:cNvSpPr>
          <p:nvPr/>
        </p:nvSpPr>
        <p:spPr bwMode="auto">
          <a:xfrm>
            <a:off x="5411788" y="5487988"/>
            <a:ext cx="3579812" cy="830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600">
                <a:solidFill>
                  <a:srgbClr val="64554F"/>
                </a:solidFill>
              </a:rPr>
              <a:t>Publications régionales les ABC : les chiffres, Analyses et perspectives, Conjoncture</a:t>
            </a:r>
            <a:endParaRPr lang="fr-FR" sz="1800">
              <a:solidFill>
                <a:srgbClr val="64554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800080"/>
                </a:solidFill>
              </a:rPr>
              <a:t>POLITIQUES AGRICOLES</a:t>
            </a:r>
          </a:p>
        </p:txBody>
      </p:sp>
      <p:sp>
        <p:nvSpPr>
          <p:cNvPr id="16387" name="ZoneTexte 6"/>
          <p:cNvSpPr txBox="1">
            <a:spLocks noChangeArrowheads="1"/>
          </p:cNvSpPr>
          <p:nvPr/>
        </p:nvSpPr>
        <p:spPr bwMode="auto">
          <a:xfrm>
            <a:off x="1116013" y="1412875"/>
            <a:ext cx="3887787" cy="708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C00000"/>
                </a:solidFill>
              </a:rPr>
              <a:t>Coopération internationale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sz="2000">
              <a:solidFill>
                <a:srgbClr val="64554F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71550" y="1955800"/>
            <a:ext cx="7596188" cy="2400300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b="1" dirty="0">
                <a:solidFill>
                  <a:srgbClr val="99CC00"/>
                </a:solidFill>
              </a:rPr>
              <a:t>A L’OCCASION DU SPACE</a:t>
            </a:r>
          </a:p>
          <a:p>
            <a:pPr>
              <a:defRPr/>
            </a:pPr>
            <a:endParaRPr lang="fr-FR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Accueil délégation chinoise de Jinan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Tables rondes avec </a:t>
            </a:r>
            <a:r>
              <a:rPr lang="fr-FR" sz="2400" dirty="0" err="1">
                <a:solidFill>
                  <a:schemeClr val="bg1"/>
                </a:solidFill>
              </a:rPr>
              <a:t>Adevia</a:t>
            </a: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Débat sur la reconnaissance du métier de paysan avec </a:t>
            </a:r>
            <a:r>
              <a:rPr lang="fr-FR" sz="2400" dirty="0" err="1">
                <a:solidFill>
                  <a:schemeClr val="bg1"/>
                </a:solidFill>
              </a:rPr>
              <a:t>Afdi</a:t>
            </a:r>
            <a:r>
              <a:rPr lang="fr-FR" sz="2800" dirty="0">
                <a:solidFill>
                  <a:schemeClr val="bg1"/>
                </a:solidFill>
              </a:rPr>
              <a:t/>
            </a:r>
            <a:br>
              <a:rPr lang="fr-FR" sz="2800" dirty="0">
                <a:solidFill>
                  <a:schemeClr val="bg1"/>
                </a:solidFill>
              </a:rPr>
            </a:br>
            <a:endParaRPr lang="fr-FR" sz="1400" dirty="0">
              <a:solidFill>
                <a:schemeClr val="bg1"/>
              </a:solidFill>
            </a:endParaRPr>
          </a:p>
        </p:txBody>
      </p:sp>
      <p:pic>
        <p:nvPicPr>
          <p:cNvPr id="16389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78" b="19572"/>
          <a:stretch>
            <a:fillRect/>
          </a:stretch>
        </p:blipFill>
        <p:spPr bwMode="auto">
          <a:xfrm>
            <a:off x="2967038" y="4602163"/>
            <a:ext cx="5605462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800080"/>
                </a:solidFill>
              </a:rPr>
              <a:t>LAIT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9750" y="2493963"/>
            <a:ext cx="4176713" cy="2000250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Prospective</a:t>
            </a:r>
            <a:r>
              <a:rPr lang="fr-FR" sz="2800" dirty="0">
                <a:solidFill>
                  <a:schemeClr val="bg1"/>
                </a:solidFill>
              </a:rPr>
              <a:t> laitière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8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 err="1">
                <a:solidFill>
                  <a:schemeClr val="bg1"/>
                </a:solidFill>
              </a:rPr>
              <a:t>Flexi</a:t>
            </a:r>
            <a:r>
              <a:rPr lang="fr-FR" sz="2400" dirty="0">
                <a:solidFill>
                  <a:schemeClr val="bg1"/>
                </a:solidFill>
              </a:rPr>
              <a:t>-sécurité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17412" name="ZoneTexte 6"/>
          <p:cNvSpPr txBox="1">
            <a:spLocks noChangeArrowheads="1"/>
          </p:cNvSpPr>
          <p:nvPr/>
        </p:nvSpPr>
        <p:spPr bwMode="auto">
          <a:xfrm>
            <a:off x="533400" y="1219200"/>
            <a:ext cx="3887788" cy="1323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2000">
                <a:solidFill>
                  <a:srgbClr val="64554F"/>
                </a:solidFill>
              </a:rPr>
              <a:t>René Collin, Président du comité lait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2000" i="1">
                <a:solidFill>
                  <a:srgbClr val="C00000"/>
                </a:solidFill>
              </a:rPr>
              <a:t>« Négocier le cap de la fin des quotas »</a:t>
            </a:r>
            <a:endParaRPr lang="fr-FR" sz="2000">
              <a:solidFill>
                <a:srgbClr val="64554F"/>
              </a:solidFill>
            </a:endParaRPr>
          </a:p>
        </p:txBody>
      </p:sp>
      <p:pic>
        <p:nvPicPr>
          <p:cNvPr id="1741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325" y="1219200"/>
            <a:ext cx="4130675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9" t="23100" r="34599" b="41600"/>
          <a:stretch>
            <a:fillRect/>
          </a:stretch>
        </p:blipFill>
        <p:spPr bwMode="auto">
          <a:xfrm>
            <a:off x="1835150" y="4437063"/>
            <a:ext cx="288131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smtClean="0">
                <a:solidFill>
                  <a:srgbClr val="800080"/>
                </a:solidFill>
              </a:rPr>
              <a:t>VIANDE BOVINE – OVINS CAPRINS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65188" y="2509838"/>
            <a:ext cx="3803650" cy="2185987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Coûts de production</a:t>
            </a:r>
            <a:br>
              <a:rPr lang="fr-FR" sz="2400" dirty="0">
                <a:solidFill>
                  <a:schemeClr val="bg1"/>
                </a:solidFill>
              </a:rPr>
            </a:b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Renouvellement des générations</a:t>
            </a:r>
          </a:p>
        </p:txBody>
      </p:sp>
      <p:sp>
        <p:nvSpPr>
          <p:cNvPr id="18436" name="ZoneTexte 6"/>
          <p:cNvSpPr txBox="1">
            <a:spLocks noChangeArrowheads="1"/>
          </p:cNvSpPr>
          <p:nvPr/>
        </p:nvSpPr>
        <p:spPr bwMode="auto">
          <a:xfrm>
            <a:off x="865188" y="1557338"/>
            <a:ext cx="3778250" cy="922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Jean-Louis Hervagault, Président du comité viande bovine</a:t>
            </a:r>
            <a:endParaRPr lang="fr-FR" sz="2000">
              <a:solidFill>
                <a:srgbClr val="64554F"/>
              </a:solidFill>
            </a:endParaRPr>
          </a:p>
        </p:txBody>
      </p:sp>
      <p:sp>
        <p:nvSpPr>
          <p:cNvPr id="18437" name="ZoneTexte 8"/>
          <p:cNvSpPr txBox="1">
            <a:spLocks noChangeArrowheads="1"/>
          </p:cNvSpPr>
          <p:nvPr/>
        </p:nvSpPr>
        <p:spPr bwMode="auto">
          <a:xfrm>
            <a:off x="5110163" y="1725613"/>
            <a:ext cx="3886200" cy="15081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Franck Merel, Responsable professionnel Ovins caprins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800" i="1">
                <a:solidFill>
                  <a:srgbClr val="C00000"/>
                </a:solidFill>
              </a:rPr>
              <a:t>« Sécuriser nos prix pour séduire de nouveaux éleveurs</a:t>
            </a:r>
            <a:r>
              <a:rPr lang="fr-FR" sz="1800">
                <a:solidFill>
                  <a:srgbClr val="C00000"/>
                </a:solidFill>
              </a:rPr>
              <a:t> »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sz="2000">
              <a:solidFill>
                <a:srgbClr val="64554F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135563" y="3032125"/>
            <a:ext cx="3900487" cy="2924175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Renouvellement des éleveurs</a:t>
            </a:r>
            <a:br>
              <a:rPr lang="fr-FR" sz="2400" dirty="0">
                <a:solidFill>
                  <a:schemeClr val="bg1"/>
                </a:solidFill>
              </a:rPr>
            </a:b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Nouveau dispositif de financement de l’installation</a:t>
            </a:r>
          </a:p>
        </p:txBody>
      </p:sp>
      <p:pic>
        <p:nvPicPr>
          <p:cNvPr id="18439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4941888"/>
            <a:ext cx="4537075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800080"/>
                </a:solidFill>
              </a:rPr>
              <a:t>PORC – AVICULTURE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950913" y="3290888"/>
            <a:ext cx="4919662" cy="2554287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Valorisation des céréales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Sécurité économique des élevages </a:t>
            </a:r>
            <a:r>
              <a:rPr lang="fr-FR" dirty="0">
                <a:solidFill>
                  <a:schemeClr val="bg1"/>
                </a:solidFill>
              </a:rPr>
              <a:t>(Région)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Animation groupes d’éleveurs (4 avec FDCETA)</a:t>
            </a:r>
          </a:p>
        </p:txBody>
      </p:sp>
      <p:sp>
        <p:nvSpPr>
          <p:cNvPr id="19460" name="ZoneTexte 6"/>
          <p:cNvSpPr txBox="1">
            <a:spLocks noChangeArrowheads="1"/>
          </p:cNvSpPr>
          <p:nvPr/>
        </p:nvSpPr>
        <p:spPr bwMode="auto">
          <a:xfrm>
            <a:off x="865188" y="1277938"/>
            <a:ext cx="4714875" cy="147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Nathalie Marchand, Présidente du comité porc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800" i="1">
                <a:solidFill>
                  <a:srgbClr val="C00000"/>
                </a:solidFill>
              </a:rPr>
              <a:t>« Faire bénéficier de nos travaux de recherche appliquée au plus grand nombre »</a:t>
            </a:r>
          </a:p>
        </p:txBody>
      </p:sp>
      <p:sp>
        <p:nvSpPr>
          <p:cNvPr id="19461" name="ZoneTexte 8"/>
          <p:cNvSpPr txBox="1">
            <a:spLocks noChangeArrowheads="1"/>
          </p:cNvSpPr>
          <p:nvPr/>
        </p:nvSpPr>
        <p:spPr bwMode="auto">
          <a:xfrm>
            <a:off x="6448425" y="1892300"/>
            <a:ext cx="2700338" cy="9223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René Collin, Président du comité Aviculture</a:t>
            </a:r>
            <a:endParaRPr lang="fr-FR" sz="2000">
              <a:solidFill>
                <a:srgbClr val="64554F"/>
              </a:solidFill>
            </a:endParaRPr>
          </a:p>
        </p:txBody>
      </p:sp>
      <p:pic>
        <p:nvPicPr>
          <p:cNvPr id="19462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792538"/>
            <a:ext cx="2016125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ZoneTexte 10"/>
          <p:cNvSpPr txBox="1">
            <a:spLocks noChangeArrowheads="1"/>
          </p:cNvSpPr>
          <p:nvPr/>
        </p:nvSpPr>
        <p:spPr bwMode="auto">
          <a:xfrm>
            <a:off x="6515100" y="3141663"/>
            <a:ext cx="2108200" cy="830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600">
                <a:solidFill>
                  <a:srgbClr val="64554F"/>
                </a:solidFill>
              </a:rPr>
              <a:t>Diffusion de l’enquête avicole interrégionale</a:t>
            </a:r>
            <a:endParaRPr lang="fr-FR" sz="1800">
              <a:solidFill>
                <a:srgbClr val="64554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800080"/>
                </a:solidFill>
              </a:rPr>
              <a:t>CULTURES - AGRONOMIE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438650" y="1219200"/>
            <a:ext cx="4176713" cy="3046413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Portes-ouvertes </a:t>
            </a:r>
            <a:r>
              <a:rPr lang="fr-FR" sz="2400" dirty="0" err="1">
                <a:solidFill>
                  <a:schemeClr val="bg1"/>
                </a:solidFill>
              </a:rPr>
              <a:t>Innov’action</a:t>
            </a: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Biodiversité : projet agro-écologie avec GEDA35</a:t>
            </a:r>
          </a:p>
        </p:txBody>
      </p:sp>
      <p:sp>
        <p:nvSpPr>
          <p:cNvPr id="21508" name="ZoneTexte 6"/>
          <p:cNvSpPr txBox="1">
            <a:spLocks noChangeArrowheads="1"/>
          </p:cNvSpPr>
          <p:nvPr/>
        </p:nvSpPr>
        <p:spPr bwMode="auto">
          <a:xfrm>
            <a:off x="401638" y="1616075"/>
            <a:ext cx="3889375" cy="1200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Jean-Baptiste Mainsard, Président du comité agronomie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800" i="1">
                <a:solidFill>
                  <a:srgbClr val="C00000"/>
                </a:solidFill>
              </a:rPr>
              <a:t>« L’agronomie, une réflexion de tous les instants »</a:t>
            </a:r>
            <a:endParaRPr lang="fr-FR" sz="1800">
              <a:solidFill>
                <a:srgbClr val="64554F"/>
              </a:solidFill>
            </a:endParaRPr>
          </a:p>
        </p:txBody>
      </p:sp>
      <p:pic>
        <p:nvPicPr>
          <p:cNvPr id="21509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3213100"/>
            <a:ext cx="4049713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2" t="37241"/>
          <a:stretch>
            <a:fillRect/>
          </a:stretch>
        </p:blipFill>
        <p:spPr bwMode="auto">
          <a:xfrm>
            <a:off x="4113213" y="4246563"/>
            <a:ext cx="5038725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800080"/>
                </a:solidFill>
              </a:rPr>
              <a:t>ECONOMIE DE PROXIMITE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17525" y="2736850"/>
            <a:ext cx="3840163" cy="3046413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Restauration collective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Actions du réseau Bienvenue à la ferme</a:t>
            </a:r>
          </a:p>
        </p:txBody>
      </p:sp>
      <p:sp>
        <p:nvSpPr>
          <p:cNvPr id="23556" name="ZoneTexte 6"/>
          <p:cNvSpPr txBox="1">
            <a:spLocks noChangeArrowheads="1"/>
          </p:cNvSpPr>
          <p:nvPr/>
        </p:nvSpPr>
        <p:spPr bwMode="auto">
          <a:xfrm>
            <a:off x="533400" y="1219200"/>
            <a:ext cx="3887788" cy="1477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Jean-Baptiste Mainsard, Président du comité Nouveaux marchés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800" i="1">
                <a:solidFill>
                  <a:srgbClr val="C00000"/>
                </a:solidFill>
              </a:rPr>
              <a:t>« Donner des pistes de valorisation »</a:t>
            </a:r>
            <a:endParaRPr lang="fr-FR" sz="1800">
              <a:solidFill>
                <a:srgbClr val="64554F"/>
              </a:solidFill>
            </a:endParaRPr>
          </a:p>
        </p:txBody>
      </p:sp>
      <p:pic>
        <p:nvPicPr>
          <p:cNvPr id="23557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41602" r="17712" b="17451"/>
          <a:stretch>
            <a:fillRect/>
          </a:stretch>
        </p:blipFill>
        <p:spPr bwMode="auto">
          <a:xfrm>
            <a:off x="4535488" y="1485900"/>
            <a:ext cx="4608512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ZoneTexte 7"/>
          <p:cNvSpPr txBox="1">
            <a:spLocks noChangeArrowheads="1"/>
          </p:cNvSpPr>
          <p:nvPr/>
        </p:nvSpPr>
        <p:spPr bwMode="auto">
          <a:xfrm>
            <a:off x="4535488" y="3265488"/>
            <a:ext cx="4608512" cy="708025"/>
          </a:xfrm>
          <a:prstGeom prst="rect">
            <a:avLst/>
          </a:prstGeom>
          <a:solidFill>
            <a:srgbClr val="6455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sz="2000">
                <a:solidFill>
                  <a:schemeClr val="bg1"/>
                </a:solidFill>
              </a:rPr>
              <a:t>Constitution de l’association COOPS d’ici</a:t>
            </a:r>
          </a:p>
        </p:txBody>
      </p:sp>
      <p:pic>
        <p:nvPicPr>
          <p:cNvPr id="2355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" t="12305" r="11818" b="16943"/>
          <a:stretch>
            <a:fillRect/>
          </a:stretch>
        </p:blipFill>
        <p:spPr bwMode="auto">
          <a:xfrm>
            <a:off x="4568825" y="4260850"/>
            <a:ext cx="4800600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949950"/>
            <a:ext cx="3529013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cercle haut pw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956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2286000"/>
            <a:ext cx="7315200" cy="1219200"/>
          </a:xfrm>
        </p:spPr>
        <p:txBody>
          <a:bodyPr/>
          <a:lstStyle/>
          <a:p>
            <a:pPr marL="742950" indent="-742950" eaLnBrk="1" hangingPunct="1">
              <a:buFont typeface="Verdana" panose="020B0604030504040204" pitchFamily="34" charset="0"/>
              <a:buAutoNum type="arabicPeriod" startAt="2"/>
            </a:pPr>
            <a:r>
              <a:rPr lang="fr-FR" sz="3600" smtClean="0">
                <a:solidFill>
                  <a:srgbClr val="FF6600"/>
                </a:solidFill>
              </a:rPr>
              <a:t>EMPLOI &amp; INSTALLATION</a:t>
            </a:r>
          </a:p>
        </p:txBody>
      </p:sp>
      <p:pic>
        <p:nvPicPr>
          <p:cNvPr id="24580" name="Picture 7" descr="logo_CA_Ille_Vilaine_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"/>
            <a:ext cx="14414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9"/>
          <p:cNvSpPr>
            <a:spLocks noChangeArrowheads="1"/>
          </p:cNvSpPr>
          <p:nvPr/>
        </p:nvSpPr>
        <p:spPr bwMode="auto">
          <a:xfrm>
            <a:off x="2590800" y="762000"/>
            <a:ext cx="48768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FF6600"/>
                </a:solidFill>
              </a:rPr>
              <a:t>CREATION D’ENTREPRISE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572000" y="2151063"/>
            <a:ext cx="4176713" cy="3785652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Suivi des projets : contrôle à 5 ans et suivi </a:t>
            </a:r>
            <a:r>
              <a:rPr lang="fr-FR" sz="2400" dirty="0" smtClean="0">
                <a:solidFill>
                  <a:schemeClr val="bg1"/>
                </a:solidFill>
              </a:rPr>
              <a:t>Plan de développement de l’exploitation</a:t>
            </a: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Evolution des types d’installation</a:t>
            </a:r>
          </a:p>
        </p:txBody>
      </p:sp>
      <p:sp>
        <p:nvSpPr>
          <p:cNvPr id="25604" name="ZoneTexte 6"/>
          <p:cNvSpPr txBox="1">
            <a:spLocks noChangeArrowheads="1"/>
          </p:cNvSpPr>
          <p:nvPr/>
        </p:nvSpPr>
        <p:spPr bwMode="auto">
          <a:xfrm>
            <a:off x="533400" y="1412875"/>
            <a:ext cx="3887788" cy="1477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Benoit Champalaune, Président du COTI (comité transmission installation)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800" i="1">
                <a:solidFill>
                  <a:srgbClr val="C00000"/>
                </a:solidFill>
              </a:rPr>
              <a:t>« Travailler avec les cédants pour faciliter les installations »</a:t>
            </a:r>
            <a:endParaRPr lang="fr-FR" sz="1800">
              <a:solidFill>
                <a:srgbClr val="64554F"/>
              </a:solidFill>
            </a:endParaRPr>
          </a:p>
        </p:txBody>
      </p:sp>
      <p:pic>
        <p:nvPicPr>
          <p:cNvPr id="25605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27"/>
          <a:stretch>
            <a:fillRect/>
          </a:stretch>
        </p:blipFill>
        <p:spPr bwMode="auto">
          <a:xfrm>
            <a:off x="376238" y="3429000"/>
            <a:ext cx="4252912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FF6600"/>
                </a:solidFill>
              </a:rPr>
              <a:t>CREATION D’ENTREPRISE</a:t>
            </a:r>
          </a:p>
        </p:txBody>
      </p:sp>
      <p:pic>
        <p:nvPicPr>
          <p:cNvPr id="26627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7559675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cercle haut pw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956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2286000"/>
            <a:ext cx="7315200" cy="1219200"/>
          </a:xfrm>
        </p:spPr>
        <p:txBody>
          <a:bodyPr/>
          <a:lstStyle/>
          <a:p>
            <a:pPr marL="742950" indent="-742950" eaLnBrk="1" hangingPunct="1">
              <a:buFont typeface="Verdana" panose="020B0604030504040204" pitchFamily="34" charset="0"/>
              <a:buAutoNum type="arabicPeriod" startAt="3"/>
            </a:pPr>
            <a:r>
              <a:rPr lang="fr-FR" sz="3600" smtClean="0">
                <a:solidFill>
                  <a:srgbClr val="FFC000"/>
                </a:solidFill>
              </a:rPr>
              <a:t>PERFORMANCE DE L’ENTREPRISE</a:t>
            </a:r>
          </a:p>
        </p:txBody>
      </p:sp>
      <p:pic>
        <p:nvPicPr>
          <p:cNvPr id="29700" name="Picture 7" descr="logo_CA_Ille_Vilaine_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"/>
            <a:ext cx="14414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2590800" y="762000"/>
            <a:ext cx="48768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>
                <a:solidFill>
                  <a:srgbClr val="FFC000"/>
                </a:solidFill>
              </a:rPr>
              <a:t>FORMATION</a:t>
            </a:r>
          </a:p>
        </p:txBody>
      </p:sp>
      <p:sp>
        <p:nvSpPr>
          <p:cNvPr id="30723" name="ZoneTexte 6"/>
          <p:cNvSpPr txBox="1">
            <a:spLocks noChangeArrowheads="1"/>
          </p:cNvSpPr>
          <p:nvPr/>
        </p:nvSpPr>
        <p:spPr bwMode="auto">
          <a:xfrm>
            <a:off x="533400" y="1219200"/>
            <a:ext cx="3887788" cy="1477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Patrick Lamy, Président de la commission installation-emploi-formation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800" i="1">
                <a:solidFill>
                  <a:srgbClr val="C00000"/>
                </a:solidFill>
              </a:rPr>
              <a:t>« le facteur humain au cœur de l’entreprise »</a:t>
            </a:r>
            <a:endParaRPr lang="fr-FR" sz="1800">
              <a:solidFill>
                <a:srgbClr val="64554F"/>
              </a:solidFill>
            </a:endParaRPr>
          </a:p>
        </p:txBody>
      </p:sp>
      <p:pic>
        <p:nvPicPr>
          <p:cNvPr id="3072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87" b="19876"/>
          <a:stretch>
            <a:fillRect/>
          </a:stretch>
        </p:blipFill>
        <p:spPr bwMode="auto">
          <a:xfrm>
            <a:off x="5292725" y="3786188"/>
            <a:ext cx="3084513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697163"/>
            <a:ext cx="4365625" cy="412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5084763" y="1327150"/>
            <a:ext cx="3951287" cy="2738438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 MARQUANT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800" b="1" dirty="0">
                <a:solidFill>
                  <a:schemeClr val="bg1"/>
                </a:solidFill>
              </a:rPr>
              <a:t>Session</a:t>
            </a:r>
            <a:r>
              <a:rPr lang="fr-FR" sz="2400" dirty="0">
                <a:solidFill>
                  <a:schemeClr val="bg1"/>
                </a:solidFill>
              </a:rPr>
              <a:t> sur l’importance de la formation pour les entreprises </a:t>
            </a:r>
            <a:r>
              <a:rPr lang="fr-FR" i="1" dirty="0">
                <a:solidFill>
                  <a:schemeClr val="bg1"/>
                </a:solidFill>
              </a:rPr>
              <a:t>avec Jean-Paul Legendre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z="2800" smtClean="0">
                <a:solidFill>
                  <a:srgbClr val="FFC000"/>
                </a:solidFill>
              </a:rPr>
              <a:t>STRATEGIE ET GESTION D’ENTREPRISE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47688" y="3117850"/>
            <a:ext cx="4024312" cy="3724275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De plus en plus de demandes d’accompagnements de chefs d’entreprise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Transmission : constat des attentes en matière de conseil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1748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3887788" cy="1631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Marcel Denieul, Président de la commission entreprises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Dans un monde plus ouvert, chacun va devoir définir son projet en tenant compte en particulier des marchés 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31749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27" b="35971"/>
          <a:stretch>
            <a:fillRect/>
          </a:stretch>
        </p:blipFill>
        <p:spPr bwMode="auto">
          <a:xfrm>
            <a:off x="4681538" y="1335088"/>
            <a:ext cx="4462462" cy="310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ZoneTexte 4"/>
          <p:cNvSpPr txBox="1">
            <a:spLocks noChangeArrowheads="1"/>
          </p:cNvSpPr>
          <p:nvPr/>
        </p:nvSpPr>
        <p:spPr bwMode="auto">
          <a:xfrm>
            <a:off x="5005388" y="4979988"/>
            <a:ext cx="3887787" cy="1662112"/>
          </a:xfrm>
          <a:prstGeom prst="rect">
            <a:avLst/>
          </a:prstGeom>
          <a:solidFill>
            <a:schemeClr val="bg1"/>
          </a:solidFill>
          <a:ln w="9525">
            <a:solidFill>
              <a:srgbClr val="64555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 b="1">
                <a:solidFill>
                  <a:srgbClr val="645550"/>
                </a:solidFill>
              </a:rPr>
              <a:t>Vous satisfaire, notre priorité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sz="1800" b="1">
              <a:solidFill>
                <a:srgbClr val="64555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fr-FR" sz="1600">
                <a:solidFill>
                  <a:srgbClr val="645550"/>
                </a:solidFill>
              </a:rPr>
              <a:t>Depuis 2012, la Chambre d’agriculture est certifiée pour ses activités de conseil et de formation.</a:t>
            </a:r>
          </a:p>
        </p:txBody>
      </p:sp>
      <p:pic>
        <p:nvPicPr>
          <p:cNvPr id="31751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4797425"/>
            <a:ext cx="881062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FFC000"/>
                </a:solidFill>
              </a:rPr>
              <a:t>AGRICULTURE BIOLOGIQUE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421188" y="1377950"/>
            <a:ext cx="4110037" cy="4832350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Propositions des Chambres d’agriculture pour le programme Ambition Bio 2017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Réflexion sur la baisse des installations sur le  département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Lancement lettre d’infos régionale </a:t>
            </a:r>
            <a:r>
              <a:rPr lang="fr-FR" sz="2400" dirty="0" err="1">
                <a:solidFill>
                  <a:schemeClr val="bg1"/>
                </a:solidFill>
              </a:rPr>
              <a:t>Capbio</a:t>
            </a:r>
            <a:r>
              <a:rPr lang="fr-FR" sz="2400" dirty="0">
                <a:solidFill>
                  <a:schemeClr val="bg1"/>
                </a:solidFill>
              </a:rPr>
              <a:t> infos</a:t>
            </a:r>
          </a:p>
          <a:p>
            <a:pPr>
              <a:buSzPct val="100000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2772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3887788" cy="1631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Jean-Luc Moulin, Président du comité agrobiologie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Etre plus présent pour assurer le développement de l’agriculture biologique sur des exploitations de dimension économique pérenne 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32773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644900"/>
            <a:ext cx="2808288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FFC000"/>
                </a:solidFill>
              </a:rPr>
              <a:t>ENTREPRISES EN DIFFICULTE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421188" y="1377950"/>
            <a:ext cx="4110037" cy="3355975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Renforcement du volet accompagnement humain auprès des agriculteurs dont l’entreprise est fragilisée</a:t>
            </a:r>
          </a:p>
          <a:p>
            <a:pPr>
              <a:buSzPct val="100000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3796" name="ZoneTexte 6"/>
          <p:cNvSpPr txBox="1">
            <a:spLocks noChangeArrowheads="1"/>
          </p:cNvSpPr>
          <p:nvPr/>
        </p:nvSpPr>
        <p:spPr bwMode="auto">
          <a:xfrm>
            <a:off x="533400" y="1323975"/>
            <a:ext cx="3887788" cy="1416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David Dugueperoux, Président du COTA (comité technique Atese)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sz="1600" i="1">
              <a:solidFill>
                <a:srgbClr val="C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Etre réactif et se faire aider »</a:t>
            </a:r>
            <a:endParaRPr lang="fr-FR" sz="1600">
              <a:solidFill>
                <a:srgbClr val="64554F"/>
              </a:solidFill>
            </a:endParaRPr>
          </a:p>
        </p:txBody>
      </p:sp>
      <p:sp>
        <p:nvSpPr>
          <p:cNvPr id="33797" name="ZoneTexte 2"/>
          <p:cNvSpPr txBox="1">
            <a:spLocks noChangeArrowheads="1"/>
          </p:cNvSpPr>
          <p:nvPr/>
        </p:nvSpPr>
        <p:spPr bwMode="auto">
          <a:xfrm>
            <a:off x="684213" y="3068638"/>
            <a:ext cx="3600450" cy="2062162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fr-FR" sz="360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fr-FR" sz="3600" b="1">
                <a:solidFill>
                  <a:schemeClr val="bg1"/>
                </a:solidFill>
              </a:rPr>
              <a:t>74</a:t>
            </a:r>
            <a:r>
              <a:rPr lang="fr-FR" sz="2800">
                <a:solidFill>
                  <a:schemeClr val="bg1"/>
                </a:solidFill>
              </a:rPr>
              <a:t> entreprises accompagnées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cercle haut pw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956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2286000"/>
            <a:ext cx="7315200" cy="1219200"/>
          </a:xfrm>
        </p:spPr>
        <p:txBody>
          <a:bodyPr/>
          <a:lstStyle/>
          <a:p>
            <a:pPr marL="742950" indent="-742950" eaLnBrk="1" hangingPunct="1">
              <a:buFont typeface="Verdana" panose="020B0604030504040204" pitchFamily="34" charset="0"/>
              <a:buAutoNum type="arabicPeriod" startAt="4"/>
            </a:pPr>
            <a:r>
              <a:rPr lang="fr-FR" sz="3600" smtClean="0">
                <a:solidFill>
                  <a:srgbClr val="528CB1"/>
                </a:solidFill>
              </a:rPr>
              <a:t>TERRITOIRES ET ACTIVITES AGRICOLES</a:t>
            </a:r>
          </a:p>
        </p:txBody>
      </p:sp>
      <p:pic>
        <p:nvPicPr>
          <p:cNvPr id="34820" name="Picture 7" descr="logo_CA_Ille_Vilaine_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"/>
            <a:ext cx="14414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9"/>
          <p:cNvSpPr>
            <a:spLocks noChangeArrowheads="1"/>
          </p:cNvSpPr>
          <p:nvPr/>
        </p:nvSpPr>
        <p:spPr bwMode="auto">
          <a:xfrm>
            <a:off x="2590800" y="762000"/>
            <a:ext cx="48768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528CB1"/>
                </a:solidFill>
              </a:rPr>
              <a:t>AMENAGEMENT - URBANISME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824413" y="1557338"/>
            <a:ext cx="4024312" cy="3724275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Négociation d’un nouveau protocole d’expropriation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Contribution au projet de loi ALUR et au projet de Loi d’avenir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5844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3887788" cy="1416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Jean-Baptiste Mainsard, Président de la commission foncier - urbanisme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L’enjeu de la gestion économe du foncier est de plus en plus partagé»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35845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2924175"/>
            <a:ext cx="4038600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" t="8432" r="43890" b="60316"/>
          <a:stretch>
            <a:fillRect/>
          </a:stretch>
        </p:blipFill>
        <p:spPr bwMode="auto">
          <a:xfrm>
            <a:off x="3276600" y="5229225"/>
            <a:ext cx="3240088" cy="14890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528CB1"/>
                </a:solidFill>
              </a:rPr>
              <a:t>DIALOGUE SOCIETAL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3400" y="3248025"/>
            <a:ext cx="4024313" cy="3602038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La ferme en ville à Rennes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Les rencontres de l’agriculture </a:t>
            </a:r>
            <a:r>
              <a:rPr lang="fr-FR" dirty="0">
                <a:solidFill>
                  <a:schemeClr val="bg1"/>
                </a:solidFill>
              </a:rPr>
              <a:t>(pour le public des collectivités locales)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6868" name="ZoneTexte 6"/>
          <p:cNvSpPr txBox="1">
            <a:spLocks noChangeArrowheads="1"/>
          </p:cNvSpPr>
          <p:nvPr/>
        </p:nvSpPr>
        <p:spPr bwMode="auto">
          <a:xfrm>
            <a:off x="533400" y="1401763"/>
            <a:ext cx="3887788" cy="1662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Marcel Denieul, Président de la commission développement local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Echanger sur notre métier avec nos concitoyens et être acteur des projets de territoires 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36869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2" t="37958" r="10709"/>
          <a:stretch>
            <a:fillRect/>
          </a:stretch>
        </p:blipFill>
        <p:spPr bwMode="auto">
          <a:xfrm>
            <a:off x="4875213" y="1700213"/>
            <a:ext cx="4273550" cy="242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2" r="-2" b="48592"/>
          <a:stretch>
            <a:fillRect/>
          </a:stretch>
        </p:blipFill>
        <p:spPr bwMode="auto">
          <a:xfrm>
            <a:off x="4875213" y="4368800"/>
            <a:ext cx="2239962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308850" y="4581525"/>
            <a:ext cx="1835150" cy="120015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fr-FR" sz="1800" dirty="0">
                <a:solidFill>
                  <a:srgbClr val="645550"/>
                </a:solidFill>
              </a:rPr>
              <a:t>Les chiffres de l’agriculture locale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528CB1"/>
                </a:solidFill>
              </a:rPr>
              <a:t>ENVIRONNEMENT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3400" y="2746375"/>
            <a:ext cx="4024313" cy="2984500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 MARQUANT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Négociation de la mise en place du 5</a:t>
            </a:r>
            <a:r>
              <a:rPr lang="fr-FR" sz="2400" baseline="30000" dirty="0">
                <a:solidFill>
                  <a:schemeClr val="bg1"/>
                </a:solidFill>
              </a:rPr>
              <a:t>ème</a:t>
            </a:r>
            <a:r>
              <a:rPr lang="fr-FR" sz="2400" dirty="0">
                <a:solidFill>
                  <a:schemeClr val="bg1"/>
                </a:solidFill>
              </a:rPr>
              <a:t> programme d’actions Directive Nitrates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7892" name="ZoneTexte 6"/>
          <p:cNvSpPr txBox="1">
            <a:spLocks noChangeArrowheads="1"/>
          </p:cNvSpPr>
          <p:nvPr/>
        </p:nvSpPr>
        <p:spPr bwMode="auto">
          <a:xfrm>
            <a:off x="533400" y="1401763"/>
            <a:ext cx="7062788" cy="11699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Nathalie Marchand, Présidente de la commission environnement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sz="1800">
              <a:solidFill>
                <a:srgbClr val="64554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Fermeté dans les négociations 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37893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005263"/>
            <a:ext cx="3667125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88" y="2149475"/>
            <a:ext cx="46799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cercle haut pw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956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8"/>
          <p:cNvSpPr>
            <a:spLocks noGrp="1" noChangeArrowheads="1"/>
          </p:cNvSpPr>
          <p:nvPr>
            <p:ph type="title"/>
          </p:nvPr>
        </p:nvSpPr>
        <p:spPr>
          <a:xfrm>
            <a:off x="1143000" y="2286000"/>
            <a:ext cx="7315200" cy="1219200"/>
          </a:xfrm>
        </p:spPr>
        <p:txBody>
          <a:bodyPr/>
          <a:lstStyle/>
          <a:p>
            <a:pPr eaLnBrk="1" hangingPunct="1"/>
            <a:r>
              <a:rPr lang="fr-FR" sz="3600" smtClean="0">
                <a:solidFill>
                  <a:srgbClr val="92D050"/>
                </a:solidFill>
              </a:rPr>
              <a:t>PRES DE CHEZ VOUS</a:t>
            </a:r>
          </a:p>
        </p:txBody>
      </p:sp>
      <p:pic>
        <p:nvPicPr>
          <p:cNvPr id="39940" name="Picture 7" descr="logo_CA_Ille_Vilaine_RV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"/>
            <a:ext cx="14414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9"/>
          <p:cNvSpPr>
            <a:spLocks noChangeArrowheads="1"/>
          </p:cNvSpPr>
          <p:nvPr/>
        </p:nvSpPr>
        <p:spPr bwMode="auto">
          <a:xfrm>
            <a:off x="2590800" y="762000"/>
            <a:ext cx="48768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2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92D050"/>
                </a:solidFill>
              </a:rPr>
              <a:t>PAYS DE RENNES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49275" y="2647950"/>
            <a:ext cx="4024313" cy="4832092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Participation à la révision du </a:t>
            </a:r>
            <a:r>
              <a:rPr lang="fr-FR" sz="2400" dirty="0" smtClean="0">
                <a:solidFill>
                  <a:schemeClr val="bg1"/>
                </a:solidFill>
              </a:rPr>
              <a:t>Schéma de Cohérence Territorial</a:t>
            </a: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Projet de plateforme logistique pour l’approvisionnement de la restauration collective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0964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3887788" cy="11382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Olivier Auffray, Président de l’antenne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La concertation, une des clés de la cohabitation 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4096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1390650"/>
            <a:ext cx="3490913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3933825"/>
            <a:ext cx="3689350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92D050"/>
                </a:solidFill>
              </a:rPr>
              <a:t>PAYS DE SAINT MALO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49275" y="2647950"/>
            <a:ext cx="4024313" cy="4093428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Lancement d’une étude agricole pour alimenter la révision du </a:t>
            </a:r>
            <a:r>
              <a:rPr lang="fr-FR" sz="2400" dirty="0" smtClean="0">
                <a:solidFill>
                  <a:schemeClr val="bg1"/>
                </a:solidFill>
              </a:rPr>
              <a:t>Schéma de </a:t>
            </a:r>
            <a:r>
              <a:rPr lang="fr-FR" sz="2400" smtClean="0">
                <a:solidFill>
                  <a:schemeClr val="bg1"/>
                </a:solidFill>
              </a:rPr>
              <a:t>Cohérence Territorial</a:t>
            </a: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Repérage Transmission sur le canton de Tinténiac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1988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3887788" cy="11382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Jean-Baptiste Mainsard, Président de l’antenne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Adapter les politiques d’aménagement 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41989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92"/>
          <a:stretch>
            <a:fillRect/>
          </a:stretch>
        </p:blipFill>
        <p:spPr bwMode="auto">
          <a:xfrm>
            <a:off x="5089525" y="4292600"/>
            <a:ext cx="4329113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88" y="1373188"/>
            <a:ext cx="3203575" cy="240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92D050"/>
                </a:solidFill>
              </a:rPr>
              <a:t>PAYS DE FOUGERES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3400" y="2400300"/>
            <a:ext cx="4024313" cy="4094163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Nouvelle dynamique collective autour de projets </a:t>
            </a:r>
            <a:r>
              <a:rPr lang="fr-FR" dirty="0">
                <a:solidFill>
                  <a:schemeClr val="bg1"/>
                </a:solidFill>
              </a:rPr>
              <a:t>(méthanisation, circuits courts…)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La gestion du temps : le sujet de réflexion d’un groupe d’agriculteurs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3012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4040188" cy="892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Christophe Gilles, Président de l’antenne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Se donner les moyens d’anticiper 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43013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351338"/>
            <a:ext cx="3313113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219200"/>
            <a:ext cx="4249737" cy="364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92D050"/>
                </a:solidFill>
              </a:rPr>
              <a:t>PAYS DE VITRE </a:t>
            </a:r>
            <a:r>
              <a:rPr lang="fr-FR" sz="2800" smtClean="0">
                <a:solidFill>
                  <a:srgbClr val="92D050"/>
                </a:solidFill>
              </a:rPr>
              <a:t>PORTE DE BRETAGNE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33400" y="3117850"/>
            <a:ext cx="4024313" cy="3108325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 MARQUANT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800" dirty="0">
                <a:solidFill>
                  <a:schemeClr val="bg1"/>
                </a:solidFill>
              </a:rPr>
              <a:t>Projet agricole local – </a:t>
            </a:r>
            <a:r>
              <a:rPr lang="fr-FR" sz="2400" dirty="0">
                <a:solidFill>
                  <a:schemeClr val="bg1"/>
                </a:solidFill>
              </a:rPr>
              <a:t>débat sur l’avenir de l’agriculture à Vitré</a:t>
            </a:r>
            <a:endParaRPr lang="fr-FR" sz="28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4036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3887788" cy="1384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Alain Bignon, Président de l’antenne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Travailler ensemble sur un projet commun, une des clés de la dynamique agricole d’un territoire»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44037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13" y="4221163"/>
            <a:ext cx="4586287" cy="206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1255713"/>
            <a:ext cx="3995738" cy="298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z="2400" smtClean="0">
                <a:solidFill>
                  <a:srgbClr val="92D050"/>
                </a:solidFill>
              </a:rPr>
              <a:t>PAYS </a:t>
            </a:r>
            <a:r>
              <a:rPr lang="fr-FR" sz="2800" smtClean="0">
                <a:solidFill>
                  <a:srgbClr val="92D050"/>
                </a:solidFill>
              </a:rPr>
              <a:t>DES VALLONS DE VILAINE </a:t>
            </a:r>
            <a:r>
              <a:rPr lang="fr-FR" sz="2400" smtClean="0">
                <a:solidFill>
                  <a:srgbClr val="92D050"/>
                </a:solidFill>
              </a:rPr>
              <a:t>ET PAYS DE </a:t>
            </a:r>
            <a:r>
              <a:rPr lang="fr-FR" sz="2800" smtClean="0">
                <a:solidFill>
                  <a:srgbClr val="92D050"/>
                </a:solidFill>
              </a:rPr>
              <a:t>REDON BRETAGNE SUD</a:t>
            </a:r>
            <a:endParaRPr lang="fr-FR" smtClean="0">
              <a:solidFill>
                <a:srgbClr val="92D05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55638" y="3284538"/>
            <a:ext cx="4024312" cy="3355975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Transmission : travail avec les plus de 55 ans (vallons de vilaine)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Collecte de pneus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5060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4024313" cy="1384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Hervé Hoguet, Président de l’antenne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Plus de proximité : débat avec les producteurs laitiers autour de l’étude de prospective laitière  2025 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45061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84"/>
          <a:stretch>
            <a:fillRect/>
          </a:stretch>
        </p:blipFill>
        <p:spPr bwMode="auto">
          <a:xfrm>
            <a:off x="4800600" y="1395413"/>
            <a:ext cx="43307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3" y="3927475"/>
            <a:ext cx="4192587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re 1"/>
          <p:cNvSpPr>
            <a:spLocks noGrp="1"/>
          </p:cNvSpPr>
          <p:nvPr>
            <p:ph type="title"/>
          </p:nvPr>
        </p:nvSpPr>
        <p:spPr>
          <a:xfrm>
            <a:off x="533400" y="0"/>
            <a:ext cx="7639050" cy="1219200"/>
          </a:xfrm>
        </p:spPr>
        <p:txBody>
          <a:bodyPr/>
          <a:lstStyle/>
          <a:p>
            <a:r>
              <a:rPr lang="fr-FR" smtClean="0">
                <a:solidFill>
                  <a:srgbClr val="92D050"/>
                </a:solidFill>
              </a:rPr>
              <a:t>PAYS DE BROCELIANDE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49275" y="2647950"/>
            <a:ext cx="4024313" cy="3786188"/>
          </a:xfrm>
          <a:prstGeom prst="rect">
            <a:avLst/>
          </a:prstGeom>
          <a:solidFill>
            <a:srgbClr val="645550"/>
          </a:solidFill>
        </p:spPr>
        <p:txBody>
          <a:bodyPr>
            <a:spAutoFit/>
          </a:bodyPr>
          <a:lstStyle/>
          <a:p>
            <a:pPr lvl="1">
              <a:defRPr/>
            </a:pPr>
            <a:r>
              <a:rPr lang="fr-FR" sz="2400" b="1" dirty="0">
                <a:solidFill>
                  <a:srgbClr val="99CC00"/>
                </a:solidFill>
              </a:rPr>
              <a:t>FAITS MARQUANTS</a:t>
            </a:r>
          </a:p>
          <a:p>
            <a:pPr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Bilan des 5 années d’actions avec le syndicat du BV du Meu</a:t>
            </a: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endParaRPr lang="fr-FR" sz="2400" dirty="0">
              <a:solidFill>
                <a:schemeClr val="bg1"/>
              </a:solidFill>
            </a:endParaRPr>
          </a:p>
          <a:p>
            <a:pPr marL="342900" indent="-342900">
              <a:buSzPct val="100000"/>
              <a:buFont typeface="Wingdings 3" panose="05040102010807070707" pitchFamily="18" charset="2"/>
              <a:buChar char=""/>
              <a:defRPr/>
            </a:pPr>
            <a:r>
              <a:rPr lang="fr-FR" sz="2400" dirty="0">
                <a:solidFill>
                  <a:schemeClr val="bg1"/>
                </a:solidFill>
              </a:rPr>
              <a:t>Etude sur la valorisation bocagère en bois d’œuvre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6084" name="ZoneTexte 6"/>
          <p:cNvSpPr txBox="1">
            <a:spLocks noChangeArrowheads="1"/>
          </p:cNvSpPr>
          <p:nvPr/>
        </p:nvSpPr>
        <p:spPr bwMode="auto">
          <a:xfrm>
            <a:off x="533400" y="1363663"/>
            <a:ext cx="3887788" cy="11382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rgbClr val="008000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rgbClr val="5F5F5F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rgbClr val="808080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sz="1800">
                <a:solidFill>
                  <a:srgbClr val="64554F"/>
                </a:solidFill>
              </a:rPr>
              <a:t>René Collin, Président de l’antenne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sz="1600" i="1">
                <a:solidFill>
                  <a:srgbClr val="C00000"/>
                </a:solidFill>
              </a:rPr>
              <a:t>« Valoriser toutes les productions d’un territoire »</a:t>
            </a:r>
            <a:endParaRPr lang="fr-FR" sz="1600">
              <a:solidFill>
                <a:srgbClr val="64554F"/>
              </a:solidFill>
            </a:endParaRPr>
          </a:p>
        </p:txBody>
      </p:sp>
      <p:pic>
        <p:nvPicPr>
          <p:cNvPr id="4608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076700"/>
            <a:ext cx="3671888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26"/>
          <a:stretch>
            <a:fillRect/>
          </a:stretch>
        </p:blipFill>
        <p:spPr bwMode="auto">
          <a:xfrm>
            <a:off x="4679950" y="1365250"/>
            <a:ext cx="3995738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3399FF"/>
      </a:hlink>
      <a:folHlink>
        <a:srgbClr val="6699FF"/>
      </a:folHlink>
    </a:clrScheme>
    <a:fontScheme name="Modèle par défau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rgbClr val="5F5F5F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99CC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rgbClr val="5F5F5F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99CC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</TotalTime>
  <Words>1013</Words>
  <Application>Microsoft Office PowerPoint</Application>
  <PresentationFormat>Affichage à l'écran (4:3)</PresentationFormat>
  <Paragraphs>290</Paragraphs>
  <Slides>38</Slides>
  <Notes>4</Notes>
  <HiddenSlides>0</HiddenSlides>
  <MMClips>0</MMClips>
  <ScaleCrop>false</ScaleCrop>
  <HeadingPairs>
    <vt:vector size="8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51" baseType="lpstr">
      <vt:lpstr>Arial</vt:lpstr>
      <vt:lpstr>Arial Black</vt:lpstr>
      <vt:lpstr>Calibri</vt:lpstr>
      <vt:lpstr>Comic Sans MS</vt:lpstr>
      <vt:lpstr>Lucida Grande</vt:lpstr>
      <vt:lpstr>Tahoma</vt:lpstr>
      <vt:lpstr>Times New Roman</vt:lpstr>
      <vt:lpstr>Verdana</vt:lpstr>
      <vt:lpstr>Wingdings</vt:lpstr>
      <vt:lpstr>Wingdings 3</vt:lpstr>
      <vt:lpstr>ヒラギノ角ゴ Pro W3</vt:lpstr>
      <vt:lpstr>Modèle par défaut</vt:lpstr>
      <vt:lpstr>Acrobat Document</vt:lpstr>
      <vt:lpstr>Sibiu – Juillet 2014</vt:lpstr>
      <vt:lpstr>Présentation PowerPoint</vt:lpstr>
      <vt:lpstr>Istoric</vt:lpstr>
      <vt:lpstr>Componenta</vt:lpstr>
      <vt:lpstr>Raporturi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COMPETITIVITE DES FILIERES</vt:lpstr>
      <vt:lpstr>POLITIQUES AGRICOLES</vt:lpstr>
      <vt:lpstr>POLITIQUES AGRICOLES</vt:lpstr>
      <vt:lpstr>LAIT</vt:lpstr>
      <vt:lpstr>VIANDE BOVINE – OVINS CAPRINS</vt:lpstr>
      <vt:lpstr>PORC – AVICULTURE</vt:lpstr>
      <vt:lpstr>CULTURES - AGRONOMIE</vt:lpstr>
      <vt:lpstr>ECONOMIE DE PROXIMITE</vt:lpstr>
      <vt:lpstr>EMPLOI &amp; INSTALLATION</vt:lpstr>
      <vt:lpstr>CREATION D’ENTREPRISE</vt:lpstr>
      <vt:lpstr>CREATION D’ENTREPRISE</vt:lpstr>
      <vt:lpstr>PERFORMANCE DE L’ENTREPRISE</vt:lpstr>
      <vt:lpstr>FORMATION</vt:lpstr>
      <vt:lpstr>STRATEGIE ET GESTION D’ENTREPRISE</vt:lpstr>
      <vt:lpstr>AGRICULTURE BIOLOGIQUE</vt:lpstr>
      <vt:lpstr>ENTREPRISES EN DIFFICULTE</vt:lpstr>
      <vt:lpstr>TERRITOIRES ET ACTIVITES AGRICOLES</vt:lpstr>
      <vt:lpstr>AMENAGEMENT - URBANISME</vt:lpstr>
      <vt:lpstr>DIALOGUE SOCIETAL</vt:lpstr>
      <vt:lpstr>ENVIRONNEMENT</vt:lpstr>
      <vt:lpstr>PRES DE CHEZ VOUS</vt:lpstr>
      <vt:lpstr>PAYS DE RENNES</vt:lpstr>
      <vt:lpstr>PAYS DE SAINT MALO</vt:lpstr>
      <vt:lpstr>PAYS DE FOUGERES</vt:lpstr>
      <vt:lpstr>PAYS DE VITRE PORTE DE BRETAGNE</vt:lpstr>
      <vt:lpstr>PAYS DES VALLONS DE VILAINE ET PAYS DE REDON BRETAGNE SUD</vt:lpstr>
      <vt:lpstr>PAYS DE BROCELIANDE</vt:lpstr>
    </vt:vector>
  </TitlesOfParts>
  <Company>Chambre d'Agriculture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Chambre d'Agriculture</dc:creator>
  <cp:lastModifiedBy>COEURDRAY Isabelle</cp:lastModifiedBy>
  <cp:revision>189</cp:revision>
  <cp:lastPrinted>2014-06-24T10:09:08Z</cp:lastPrinted>
  <dcterms:created xsi:type="dcterms:W3CDTF">2010-12-17T15:21:58Z</dcterms:created>
  <dcterms:modified xsi:type="dcterms:W3CDTF">2014-06-24T14:19:18Z</dcterms:modified>
</cp:coreProperties>
</file>